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77" r:id="rId3"/>
    <p:sldId id="278" r:id="rId4"/>
    <p:sldId id="259" r:id="rId5"/>
    <p:sldId id="258" r:id="rId6"/>
    <p:sldId id="273" r:id="rId7"/>
    <p:sldId id="274" r:id="rId8"/>
    <p:sldId id="261" r:id="rId9"/>
    <p:sldId id="264" r:id="rId10"/>
    <p:sldId id="262" r:id="rId11"/>
    <p:sldId id="263" r:id="rId12"/>
    <p:sldId id="272" r:id="rId13"/>
    <p:sldId id="265" r:id="rId14"/>
    <p:sldId id="266" r:id="rId15"/>
    <p:sldId id="267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293E00"/>
    <a:srgbClr val="FF99FF"/>
    <a:srgbClr val="006600"/>
    <a:srgbClr val="FF3399"/>
    <a:srgbClr val="CCFF33"/>
    <a:srgbClr val="00FFFF"/>
    <a:srgbClr val="164617"/>
    <a:srgbClr val="B0FF11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8579B-802B-41D2-BB78-5A1347775B91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299B8-5A90-4B69-883C-0B5BD7AD0C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838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জানিয়ে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প্রতি শিক্ষার্থীদের মনোযোগ আকর্ষন করা যেতে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baseline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0293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দ্বারা  বোর্ডে প্রদত্ত সমস্যার সমাধান করতে শিক্ষক সহায়তা করতে পারেন।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2315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সময়----৫</a:t>
            </a:r>
            <a:r>
              <a:rPr lang="bn-IN" baseline="0" dirty="0" smtClean="0"/>
              <a:t> মিনিট। </a:t>
            </a:r>
            <a:r>
              <a:rPr lang="bn-IN" dirty="0" smtClean="0"/>
              <a:t>শিক্ষক</a:t>
            </a:r>
            <a:r>
              <a:rPr lang="bn-IN" baseline="0" dirty="0" smtClean="0"/>
              <a:t> সঠিক সমাধান শিক্ষার্থী দ্বারা বোর্ডে নির্ণয় করতে সহায়তা করতে পারেন।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1628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সময়---৮ মিনিট। শিক্ষক</a:t>
            </a:r>
            <a:r>
              <a:rPr lang="bn-IN" baseline="0" dirty="0" smtClean="0"/>
              <a:t> সঠিক উত্তর শিক্ষার্থী দ্বারা বোর্ডে লেখাতে পারেন।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66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</a:t>
            </a:r>
            <a:r>
              <a:rPr lang="bn-IN" dirty="0" smtClean="0"/>
              <a:t>সমাধান</a:t>
            </a:r>
            <a:r>
              <a:rPr lang="bn-IN" baseline="0" dirty="0" smtClean="0"/>
              <a:t> করার প্রাথমিক ধারনা শিক্ষার্থীদের জানাতে পারেন।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3500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ধন্যবাদ</a:t>
            </a:r>
            <a:r>
              <a:rPr lang="bn-IN" baseline="0" dirty="0" smtClean="0"/>
              <a:t> জ্ঞাপনের মাধ্যমে শ্রেণীর কার্যক্রম শেষ করা যেতে </a:t>
            </a:r>
            <a:r>
              <a:rPr lang="bn-IN" baseline="0" smtClean="0"/>
              <a:t>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18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স্লাইডটি হাইড করে</a:t>
            </a:r>
            <a:r>
              <a:rPr lang="bn-IN" baseline="0" dirty="0" smtClean="0"/>
              <a:t> রাখা হতে পারে অথবা দেখানো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481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ইটগুলো কীভাবে সাজানো? কাপড়ের ব্লকের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আকার কেমন? লোহার গেটটি কীভাবে সজ্জিত?  স্তম্ভটির আকার কেমন?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353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 smtClean="0"/>
              <a:t>চিত্রগুলোর নাম কী? চিত্রগুলো কী কী জ্যামিতিক চিত্র দ্বারা তৈরি? বিশেষভাবে সজ্জিত চিত্রগুলোকে কী বলে? পাঠ ঘোষণা।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3799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কয়টি</a:t>
            </a:r>
            <a:r>
              <a:rPr lang="bn-IN" baseline="0" dirty="0" smtClean="0"/>
              <a:t> কাঠি আ</a:t>
            </a:r>
            <a:r>
              <a:rPr lang="en-US" baseline="0" dirty="0" err="1" smtClean="0"/>
              <a:t>ছে</a:t>
            </a:r>
            <a:r>
              <a:rPr lang="bn-IN" baseline="0" dirty="0" smtClean="0"/>
              <a:t>? তিনটি কাঠি কী তৈরি করলো? ত্রিভুজগুলো একত্রে কী তৈরি করল? </a:t>
            </a:r>
            <a:r>
              <a:rPr lang="en-US" baseline="0" dirty="0" err="1" smtClean="0"/>
              <a:t>প্যাটার্নটির</a:t>
            </a:r>
            <a:r>
              <a:rPr lang="en-US" baseline="0" dirty="0" smtClean="0"/>
              <a:t> </a:t>
            </a:r>
            <a:r>
              <a:rPr lang="bn-IN" baseline="0" dirty="0" smtClean="0"/>
              <a:t>সূত্র কী? চারটি কাঠি কী তৈরি করলো? চতুর্ভুজগুলো একত্রে কী তৈরি করল? ? </a:t>
            </a:r>
            <a:r>
              <a:rPr lang="en-US" baseline="0" dirty="0" err="1" smtClean="0"/>
              <a:t>প্যাটার্নটির</a:t>
            </a:r>
            <a:r>
              <a:rPr lang="en-US" baseline="0" dirty="0" smtClean="0"/>
              <a:t> </a:t>
            </a:r>
            <a:r>
              <a:rPr lang="bn-IN" baseline="0" dirty="0" smtClean="0"/>
              <a:t>সূত্র কী? ? ছয়টি কাঠি কী তৈরি করলো? ষড়ভুজগুলো একত্রে কী তৈরি করল? </a:t>
            </a:r>
            <a:r>
              <a:rPr lang="en-US" baseline="0" dirty="0" err="1" smtClean="0"/>
              <a:t>প্যাটার্নটির</a:t>
            </a:r>
            <a:r>
              <a:rPr lang="en-US" baseline="0" dirty="0" smtClean="0"/>
              <a:t> </a:t>
            </a:r>
            <a:r>
              <a:rPr lang="bn-IN" baseline="0" dirty="0" smtClean="0"/>
              <a:t> সূত্র কী?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2699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১ম প্যাটার্নে</a:t>
            </a:r>
            <a:r>
              <a:rPr lang="bn-IN" baseline="0" dirty="0" smtClean="0"/>
              <a:t> কয়টি কাঠি বৃদ্ধি পেলো? সূত্র কী? ২য়</a:t>
            </a:r>
            <a:r>
              <a:rPr lang="bn-IN" dirty="0" smtClean="0"/>
              <a:t> প্যাটার্নে</a:t>
            </a:r>
            <a:r>
              <a:rPr lang="bn-IN" baseline="0" dirty="0" smtClean="0"/>
              <a:t> কয়টি কাঠি বৃদ্ধি পেলো? সূত্র কী? ৩য়</a:t>
            </a:r>
            <a:r>
              <a:rPr lang="bn-IN" dirty="0" smtClean="0"/>
              <a:t> প্যাটার্নে</a:t>
            </a:r>
            <a:r>
              <a:rPr lang="bn-IN" baseline="0" dirty="0" smtClean="0"/>
              <a:t> কয়টি কাঠি বৃদ্ধি পেলো? সূত্র কী? ৪র্থ</a:t>
            </a:r>
            <a:r>
              <a:rPr lang="bn-IN" dirty="0" smtClean="0"/>
              <a:t> প্যাটার্নে</a:t>
            </a:r>
            <a:r>
              <a:rPr lang="bn-IN" baseline="0" dirty="0" smtClean="0"/>
              <a:t> কয়টি কাঠি বৃদ্ধি পেল? সূত্র কী?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594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সময়----৩</a:t>
            </a:r>
            <a:r>
              <a:rPr lang="bn-IN" baseline="0" dirty="0" smtClean="0"/>
              <a:t> মিনিট। </a:t>
            </a:r>
            <a:r>
              <a:rPr lang="bn-IN" dirty="0" smtClean="0"/>
              <a:t>শিক্ষক</a:t>
            </a:r>
            <a:r>
              <a:rPr lang="bn-IN" baseline="0" dirty="0" smtClean="0"/>
              <a:t> সঠিক সমাধান শিক্ষার্থী দ্বারা বোর্ডে নির্ণয় করতে সহায়তা করতে পারেন।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0277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প্যাটার্নটি</a:t>
            </a:r>
            <a:r>
              <a:rPr lang="bn-IN" baseline="0" dirty="0" smtClean="0"/>
              <a:t> কোন ক্ষেত্র দ্বারা তৈরি? </a:t>
            </a:r>
            <a:r>
              <a:rPr lang="bn-IN" dirty="0" smtClean="0"/>
              <a:t>পুর্ণবর্গের</a:t>
            </a:r>
            <a:r>
              <a:rPr lang="bn-IN" baseline="0" dirty="0" smtClean="0"/>
              <a:t> জ্যামিতিক প্যাটার্ন তৈরির সুত্র কী?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7307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১ম প্যাটার্নে</a:t>
            </a:r>
            <a:r>
              <a:rPr lang="bn-IN" baseline="0" dirty="0" smtClean="0"/>
              <a:t> কয়টি কাঠি বৃদ্ধি পেলো? সূত্র কী? ২য়</a:t>
            </a:r>
            <a:r>
              <a:rPr lang="bn-IN" dirty="0" smtClean="0"/>
              <a:t> প্যাটার্নে</a:t>
            </a:r>
            <a:r>
              <a:rPr lang="bn-IN" baseline="0" dirty="0" smtClean="0"/>
              <a:t> কয়টি কাঠি বৃদ্ধি পেলো? সূত্র কী? ৩য়</a:t>
            </a:r>
            <a:r>
              <a:rPr lang="bn-IN" dirty="0" smtClean="0"/>
              <a:t> প্যাটার্নে</a:t>
            </a:r>
            <a:r>
              <a:rPr lang="bn-IN" baseline="0" dirty="0" smtClean="0"/>
              <a:t> কয়টি কাঠি বৃদ্ধি পেলো? সূত্র কী?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99B8-5A90-4B69-883C-0B5BD7AD0C6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5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62000" y="0"/>
            <a:ext cx="7620000" cy="6858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¯^</a:t>
            </a:r>
            <a:r>
              <a:rPr lang="en-US" sz="18000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vMZg</a:t>
            </a:r>
            <a:endParaRPr lang="en-US" sz="18000" b="1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1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4113" y="1132114"/>
            <a:ext cx="762000" cy="6096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94113" y="1730829"/>
            <a:ext cx="762000" cy="609600"/>
          </a:xfrm>
          <a:prstGeom prst="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77886" y="1132114"/>
            <a:ext cx="762000" cy="609600"/>
          </a:xfrm>
          <a:prstGeom prst="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77887" y="1741714"/>
            <a:ext cx="762000" cy="609600"/>
          </a:xfrm>
          <a:prstGeom prst="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2340429"/>
            <a:ext cx="762000" cy="609600"/>
          </a:xfrm>
          <a:prstGeom prst="rect">
            <a:avLst/>
          </a:prstGeom>
          <a:solidFill>
            <a:srgbClr val="FBC9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39885" y="2351314"/>
            <a:ext cx="762000" cy="609600"/>
          </a:xfrm>
          <a:prstGeom prst="rect">
            <a:avLst/>
          </a:prstGeom>
          <a:solidFill>
            <a:srgbClr val="FBC9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39885" y="1741713"/>
            <a:ext cx="762000" cy="609600"/>
          </a:xfrm>
          <a:prstGeom prst="rect">
            <a:avLst/>
          </a:prstGeom>
          <a:solidFill>
            <a:srgbClr val="FBC9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94114" y="2340429"/>
            <a:ext cx="762000" cy="609600"/>
          </a:xfrm>
          <a:prstGeom prst="rect">
            <a:avLst/>
          </a:prstGeom>
          <a:solidFill>
            <a:srgbClr val="FBC9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91000" y="2351314"/>
            <a:ext cx="762000" cy="6096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91000" y="2960914"/>
            <a:ext cx="762000" cy="6096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29000" y="1132114"/>
            <a:ext cx="762000" cy="609600"/>
          </a:xfrm>
          <a:prstGeom prst="rect">
            <a:avLst/>
          </a:prstGeom>
          <a:solidFill>
            <a:srgbClr val="FBC9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91001" y="1132114"/>
            <a:ext cx="762000" cy="6096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91000" y="1741714"/>
            <a:ext cx="762000" cy="6096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29000" y="2960914"/>
            <a:ext cx="762000" cy="6096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67000" y="2960914"/>
            <a:ext cx="762000" cy="6096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94113" y="2960914"/>
            <a:ext cx="762000" cy="6096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53000" y="23513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53000" y="29609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53001" y="11321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53000" y="17417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01887" y="35705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29001" y="35705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34344" y="3570514"/>
            <a:ext cx="794655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94114" y="35705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963887" y="3570514"/>
            <a:ext cx="762000" cy="609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715000" y="2351314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15000" y="2960914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715001" y="1132114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15000" y="1741714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725887" y="3570514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201887" y="4180114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429000" y="4191000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67000" y="4191000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894113" y="4191000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963887" y="4180114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725887" y="4191000"/>
            <a:ext cx="762000" cy="6096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097822" y="536453"/>
            <a:ext cx="354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51137" y="536452"/>
            <a:ext cx="415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NikoshBAN" pitchFamily="2" charset="0"/>
                <a:cs typeface="NikoshBAN" pitchFamily="2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25959" y="569110"/>
            <a:ext cx="38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5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92771" y="536451"/>
            <a:ext cx="38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NikoshBAN" pitchFamily="2" charset="0"/>
                <a:cs typeface="NikoshBAN" pitchFamily="2" charset="0"/>
              </a:rPr>
              <a:t>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40678" y="536450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9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33748" y="536449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11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86084" y="1132114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78869" y="1730829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3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94121" y="2351313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5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2618" y="2985739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7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367648" y="3556575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9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57228" y="4215825"/>
            <a:ext cx="45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11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324600" y="828836"/>
            <a:ext cx="9144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405025" y="569110"/>
            <a:ext cx="121379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২ক </a:t>
            </a:r>
            <a:r>
              <a:rPr lang="en-US" sz="3200" b="1" dirty="0">
                <a:latin typeface="Times New Roman"/>
                <a:cs typeface="NikoshBAN" pitchFamily="2" charset="0"/>
              </a:rPr>
              <a:t>−</a:t>
            </a:r>
            <a:r>
              <a:rPr lang="bn-IN" sz="3200" dirty="0" smtClean="0">
                <a:latin typeface="Times New Roman"/>
                <a:cs typeface="Times New Roman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1524002" y="4648200"/>
            <a:ext cx="0" cy="7620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58189" y="5496120"/>
            <a:ext cx="12099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bn-IN" sz="3200" baseline="30000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46776" y="4953000"/>
            <a:ext cx="6396221" cy="1569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পূর্ণবর্গ দ্বারা জ্যামিতিক প্যাটার্ন তৈরি করা হয়েছে।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8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00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0" grpId="0" animBg="1"/>
      <p:bldP spid="63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/>
          <p:cNvGrpSpPr/>
          <p:nvPr/>
        </p:nvGrpSpPr>
        <p:grpSpPr>
          <a:xfrm>
            <a:off x="762000" y="576942"/>
            <a:ext cx="762000" cy="1469572"/>
            <a:chOff x="762000" y="794657"/>
            <a:chExt cx="762000" cy="146957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24000" y="1524000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62000" y="1534886"/>
              <a:ext cx="762000" cy="21771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62000" y="816428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0" y="794657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>
            <a:off x="1981200" y="555171"/>
            <a:ext cx="1524000" cy="1502229"/>
            <a:chOff x="1981200" y="772886"/>
            <a:chExt cx="1524000" cy="150222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743200" y="1534886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981200" y="1513115"/>
              <a:ext cx="762000" cy="21771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81200" y="794657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743200" y="772886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505200" y="1534886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2743200" y="1513115"/>
              <a:ext cx="762000" cy="21771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743200" y="794657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505200" y="772886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4082143" y="533400"/>
            <a:ext cx="2286000" cy="1502229"/>
            <a:chOff x="4082143" y="751115"/>
            <a:chExt cx="2286000" cy="150222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4844143" y="1513115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082143" y="1491344"/>
              <a:ext cx="762000" cy="21771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082143" y="772886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844143" y="751115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606143" y="1513115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844143" y="1491344"/>
              <a:ext cx="762000" cy="21771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844143" y="772886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606143" y="751115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68143" y="1513115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606143" y="1491344"/>
              <a:ext cx="762000" cy="21771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606143" y="772886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368143" y="751115"/>
              <a:ext cx="0" cy="740229"/>
            </a:xfrm>
            <a:prstGeom prst="line">
              <a:avLst/>
            </a:prstGeom>
            <a:ln w="571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762000" y="2191340"/>
            <a:ext cx="762000" cy="1458684"/>
            <a:chOff x="762000" y="2862942"/>
            <a:chExt cx="762000" cy="1458684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762000" y="3581397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762000" y="3581400"/>
              <a:ext cx="762000" cy="2177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62000" y="2862942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524000" y="3559627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762000" y="4278087"/>
              <a:ext cx="762000" cy="10885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762000" y="2884715"/>
              <a:ext cx="762000" cy="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>
            <a:off x="1964871" y="2202227"/>
            <a:ext cx="1572986" cy="1480455"/>
            <a:chOff x="1964871" y="2873829"/>
            <a:chExt cx="1572986" cy="148045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1981200" y="3614055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1981200" y="3614058"/>
              <a:ext cx="762000" cy="2177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981200" y="2895600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743200" y="3592285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964871" y="4332515"/>
              <a:ext cx="762000" cy="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1981200" y="2917372"/>
              <a:ext cx="729343" cy="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743200" y="3592284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2743200" y="3592287"/>
              <a:ext cx="762000" cy="2177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743200" y="2873829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505200" y="3570514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2726871" y="4321631"/>
              <a:ext cx="794657" cy="10884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2743200" y="2917373"/>
              <a:ext cx="794657" cy="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4114800" y="2191341"/>
            <a:ext cx="2286000" cy="1458687"/>
            <a:chOff x="4114800" y="2862943"/>
            <a:chExt cx="2286000" cy="1458687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4114800" y="3581398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4114800" y="3581402"/>
              <a:ext cx="762000" cy="10885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114800" y="2862943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876800" y="3559628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114800" y="4278087"/>
              <a:ext cx="751114" cy="10887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114800" y="2884716"/>
              <a:ext cx="762000" cy="0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876800" y="3559627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876800" y="3570515"/>
              <a:ext cx="762000" cy="10887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876800" y="2873830"/>
              <a:ext cx="0" cy="70757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638800" y="3537857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4865914" y="4288971"/>
              <a:ext cx="762000" cy="2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4833257" y="2873829"/>
              <a:ext cx="794657" cy="10887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627914" y="3526971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5606143" y="3570515"/>
              <a:ext cx="794657" cy="10886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627914" y="2873830"/>
              <a:ext cx="0" cy="674915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400800" y="3581401"/>
              <a:ext cx="0" cy="740229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617028" y="4288970"/>
              <a:ext cx="772886" cy="10888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5627914" y="2873830"/>
              <a:ext cx="772886" cy="1"/>
            </a:xfrm>
            <a:prstGeom prst="line">
              <a:avLst/>
            </a:prstGeom>
            <a:ln w="5715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/>
          <p:cNvGrpSpPr/>
          <p:nvPr/>
        </p:nvGrpSpPr>
        <p:grpSpPr>
          <a:xfrm>
            <a:off x="707571" y="4379376"/>
            <a:ext cx="762000" cy="1469574"/>
            <a:chOff x="762000" y="4604655"/>
            <a:chExt cx="762000" cy="1469574"/>
          </a:xfrm>
        </p:grpSpPr>
        <p:grpSp>
          <p:nvGrpSpPr>
            <p:cNvPr id="175" name="Group 174"/>
            <p:cNvGrpSpPr/>
            <p:nvPr/>
          </p:nvGrpSpPr>
          <p:grpSpPr>
            <a:xfrm>
              <a:off x="762000" y="5323113"/>
              <a:ext cx="762000" cy="751116"/>
              <a:chOff x="762000" y="5323113"/>
              <a:chExt cx="762000" cy="751116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762000" y="5323113"/>
                <a:ext cx="0" cy="740229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762000" y="5334000"/>
                <a:ext cx="762000" cy="10890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1524000" y="5334000"/>
                <a:ext cx="0" cy="740229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62000" y="6052456"/>
                <a:ext cx="762000" cy="10886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762000" y="4604655"/>
              <a:ext cx="762000" cy="751116"/>
              <a:chOff x="762000" y="5323113"/>
              <a:chExt cx="762000" cy="751116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>
                <a:off x="762000" y="5323113"/>
                <a:ext cx="0" cy="740229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762000" y="5334000"/>
                <a:ext cx="762000" cy="10890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524000" y="5334000"/>
                <a:ext cx="0" cy="740229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762000" y="6052456"/>
                <a:ext cx="762000" cy="10886"/>
              </a:xfrm>
              <a:prstGeom prst="line">
                <a:avLst/>
              </a:prstGeom>
              <a:ln w="57150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4" name="Group 243"/>
          <p:cNvGrpSpPr/>
          <p:nvPr/>
        </p:nvGrpSpPr>
        <p:grpSpPr>
          <a:xfrm>
            <a:off x="1948543" y="4379377"/>
            <a:ext cx="1524000" cy="1469574"/>
            <a:chOff x="1948543" y="4626432"/>
            <a:chExt cx="1524000" cy="1469574"/>
          </a:xfrm>
        </p:grpSpPr>
        <p:grpSp>
          <p:nvGrpSpPr>
            <p:cNvPr id="189" name="Group 188"/>
            <p:cNvGrpSpPr/>
            <p:nvPr/>
          </p:nvGrpSpPr>
          <p:grpSpPr>
            <a:xfrm>
              <a:off x="1948543" y="4626432"/>
              <a:ext cx="762000" cy="1469574"/>
              <a:chOff x="762000" y="4604655"/>
              <a:chExt cx="762000" cy="1469574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762000" y="5323113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/>
            </p:nvGrpSpPr>
            <p:grpSpPr>
              <a:xfrm>
                <a:off x="762000" y="4604655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0" name="Group 199"/>
            <p:cNvGrpSpPr/>
            <p:nvPr/>
          </p:nvGrpSpPr>
          <p:grpSpPr>
            <a:xfrm>
              <a:off x="2710543" y="4626432"/>
              <a:ext cx="762000" cy="1469574"/>
              <a:chOff x="762000" y="4604655"/>
              <a:chExt cx="762000" cy="1469574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762000" y="5323113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762000" y="4604655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5" name="Group 244"/>
          <p:cNvGrpSpPr/>
          <p:nvPr/>
        </p:nvGrpSpPr>
        <p:grpSpPr>
          <a:xfrm>
            <a:off x="4071257" y="4324940"/>
            <a:ext cx="2296886" cy="1480461"/>
            <a:chOff x="4071257" y="4571995"/>
            <a:chExt cx="2296886" cy="1480461"/>
          </a:xfrm>
        </p:grpSpPr>
        <p:grpSp>
          <p:nvGrpSpPr>
            <p:cNvPr id="211" name="Group 210"/>
            <p:cNvGrpSpPr/>
            <p:nvPr/>
          </p:nvGrpSpPr>
          <p:grpSpPr>
            <a:xfrm>
              <a:off x="4071257" y="4582882"/>
              <a:ext cx="762000" cy="1469574"/>
              <a:chOff x="762000" y="4604655"/>
              <a:chExt cx="762000" cy="1469574"/>
            </a:xfrm>
          </p:grpSpPr>
          <p:grpSp>
            <p:nvGrpSpPr>
              <p:cNvPr id="212" name="Group 211"/>
              <p:cNvGrpSpPr/>
              <p:nvPr/>
            </p:nvGrpSpPr>
            <p:grpSpPr>
              <a:xfrm>
                <a:off x="762000" y="5323113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/>
            </p:nvGrpSpPr>
            <p:grpSpPr>
              <a:xfrm>
                <a:off x="762000" y="4604655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2" name="Group 221"/>
            <p:cNvGrpSpPr/>
            <p:nvPr/>
          </p:nvGrpSpPr>
          <p:grpSpPr>
            <a:xfrm>
              <a:off x="4833257" y="4582882"/>
              <a:ext cx="762000" cy="1469574"/>
              <a:chOff x="762000" y="4604655"/>
              <a:chExt cx="762000" cy="1469574"/>
            </a:xfrm>
          </p:grpSpPr>
          <p:grpSp>
            <p:nvGrpSpPr>
              <p:cNvPr id="223" name="Group 222"/>
              <p:cNvGrpSpPr/>
              <p:nvPr/>
            </p:nvGrpSpPr>
            <p:grpSpPr>
              <a:xfrm>
                <a:off x="762000" y="5323113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/>
            </p:nvGrpSpPr>
            <p:grpSpPr>
              <a:xfrm>
                <a:off x="762000" y="4604655"/>
                <a:ext cx="762000" cy="751116"/>
                <a:chOff x="762000" y="5323113"/>
                <a:chExt cx="762000" cy="751116"/>
              </a:xfrm>
            </p:grpSpPr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1524000" y="5334000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3" name="Group 232"/>
            <p:cNvGrpSpPr/>
            <p:nvPr/>
          </p:nvGrpSpPr>
          <p:grpSpPr>
            <a:xfrm>
              <a:off x="5595257" y="4571995"/>
              <a:ext cx="772886" cy="1469573"/>
              <a:chOff x="762000" y="4604655"/>
              <a:chExt cx="772886" cy="1469573"/>
            </a:xfrm>
          </p:grpSpPr>
          <p:grpSp>
            <p:nvGrpSpPr>
              <p:cNvPr id="234" name="Group 233"/>
              <p:cNvGrpSpPr/>
              <p:nvPr/>
            </p:nvGrpSpPr>
            <p:grpSpPr>
              <a:xfrm>
                <a:off x="762000" y="5312227"/>
                <a:ext cx="772886" cy="762001"/>
                <a:chOff x="762000" y="5312227"/>
                <a:chExt cx="772886" cy="762001"/>
              </a:xfrm>
            </p:grpSpPr>
            <p:cxnSp>
              <p:nvCxnSpPr>
                <p:cNvPr id="240" name="Straight Connector 239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1513113" y="5312227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>
                  <a:off x="772886" y="6063342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/>
            </p:nvGrpSpPr>
            <p:grpSpPr>
              <a:xfrm>
                <a:off x="762000" y="4604655"/>
                <a:ext cx="762000" cy="740230"/>
                <a:chOff x="762000" y="5323113"/>
                <a:chExt cx="762000" cy="740230"/>
              </a:xfrm>
            </p:grpSpPr>
            <p:cxnSp>
              <p:nvCxnSpPr>
                <p:cNvPr id="236" name="Straight Connector 235"/>
                <p:cNvCxnSpPr/>
                <p:nvPr/>
              </p:nvCxnSpPr>
              <p:spPr>
                <a:xfrm>
                  <a:off x="762000" y="5323113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 flipV="1">
                  <a:off x="762000" y="5334000"/>
                  <a:ext cx="762000" cy="10890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1513113" y="5323114"/>
                  <a:ext cx="0" cy="740229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762000" y="6052456"/>
                  <a:ext cx="762000" cy="10886"/>
                </a:xfrm>
                <a:prstGeom prst="line">
                  <a:avLst/>
                </a:prstGeom>
                <a:ln w="57150">
                  <a:solidFill>
                    <a:srgbClr val="FF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46" name="TextBox 245"/>
          <p:cNvSpPr txBox="1"/>
          <p:nvPr/>
        </p:nvSpPr>
        <p:spPr>
          <a:xfrm>
            <a:off x="816428" y="1371600"/>
            <a:ext cx="70757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4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1992085" y="1295400"/>
            <a:ext cx="70757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utonnyMJ" pitchFamily="2" charset="0"/>
                <a:cs typeface="SutonnyMJ" pitchFamily="2" charset="0"/>
              </a:rPr>
              <a:t>7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4082143" y="1338942"/>
            <a:ext cx="70757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10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6422571" y="1341173"/>
            <a:ext cx="70757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13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7391401" y="687325"/>
            <a:ext cx="1219200" cy="707886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3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789214" y="3655471"/>
            <a:ext cx="70757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6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2008414" y="3677949"/>
            <a:ext cx="70757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11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4147456" y="3660914"/>
            <a:ext cx="70757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16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6476999" y="3655471"/>
            <a:ext cx="70757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21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7391400" y="2987522"/>
            <a:ext cx="1219199" cy="707886"/>
          </a:xfrm>
          <a:prstGeom prst="rect">
            <a:avLst/>
          </a:prstGeom>
          <a:solidFill>
            <a:srgbClr val="CC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5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34786" y="5855102"/>
            <a:ext cx="70757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7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1953986" y="5877580"/>
            <a:ext cx="70757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12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4093028" y="5860545"/>
            <a:ext cx="70757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17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6422571" y="5855102"/>
            <a:ext cx="70757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22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7391400" y="5108719"/>
            <a:ext cx="1219197" cy="707886"/>
          </a:xfrm>
          <a:prstGeom prst="rect">
            <a:avLst/>
          </a:prstGeom>
          <a:solidFill>
            <a:srgbClr val="FF99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SutonnyMJ" pitchFamily="2" charset="0"/>
                <a:cs typeface="SutonnyMJ" pitchFamily="2" charset="0"/>
              </a:rPr>
              <a:t>5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latin typeface="SutonnyMJ" pitchFamily="2" charset="0"/>
                <a:cs typeface="SutonnyMJ" pitchFamily="2" charset="0"/>
              </a:rPr>
              <a:t>2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0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47" grpId="0"/>
      <p:bldP spid="248" grpId="0"/>
      <p:bldP spid="249" grpId="0"/>
      <p:bldP spid="250" grpId="0" animBg="1"/>
      <p:bldP spid="251" grpId="0"/>
      <p:bldP spid="252" grpId="0"/>
      <p:bldP spid="253" grpId="0"/>
      <p:bldP spid="254" grpId="0"/>
      <p:bldP spid="255" grpId="0" animBg="1"/>
      <p:bldP spid="256" grpId="0"/>
      <p:bldP spid="257" grpId="0"/>
      <p:bldP spid="258" grpId="0"/>
      <p:bldP spid="259" grpId="0"/>
      <p:bldP spid="2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297290" y="1219200"/>
            <a:ext cx="1160806" cy="1066803"/>
            <a:chOff x="1600200" y="5181600"/>
            <a:chExt cx="1160806" cy="1066803"/>
          </a:xfrm>
        </p:grpSpPr>
        <p:sp>
          <p:nvSpPr>
            <p:cNvPr id="49" name="Rectangle 48"/>
            <p:cNvSpPr/>
            <p:nvPr/>
          </p:nvSpPr>
          <p:spPr>
            <a:xfrm>
              <a:off x="1600200" y="5181600"/>
              <a:ext cx="580403" cy="106680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80603" y="5181600"/>
              <a:ext cx="580403" cy="1066803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92095" y="1219200"/>
            <a:ext cx="2227608" cy="1066805"/>
            <a:chOff x="2376803" y="990595"/>
            <a:chExt cx="2227608" cy="1066805"/>
          </a:xfrm>
        </p:grpSpPr>
        <p:grpSp>
          <p:nvGrpSpPr>
            <p:cNvPr id="51" name="Group 50"/>
            <p:cNvGrpSpPr/>
            <p:nvPr/>
          </p:nvGrpSpPr>
          <p:grpSpPr>
            <a:xfrm>
              <a:off x="2376803" y="990595"/>
              <a:ext cx="1160806" cy="1066803"/>
              <a:chOff x="1600200" y="5181600"/>
              <a:chExt cx="1160806" cy="106680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5400000">
              <a:off x="3537608" y="990596"/>
              <a:ext cx="1066804" cy="1066803"/>
              <a:chOff x="1600200" y="5181600"/>
              <a:chExt cx="1160806" cy="106680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341932" y="1219200"/>
            <a:ext cx="2354268" cy="2133605"/>
            <a:chOff x="4985648" y="968824"/>
            <a:chExt cx="2354268" cy="2133605"/>
          </a:xfrm>
        </p:grpSpPr>
        <p:grpSp>
          <p:nvGrpSpPr>
            <p:cNvPr id="57" name="Group 56"/>
            <p:cNvGrpSpPr/>
            <p:nvPr/>
          </p:nvGrpSpPr>
          <p:grpSpPr>
            <a:xfrm>
              <a:off x="4985648" y="968824"/>
              <a:ext cx="1160806" cy="1066803"/>
              <a:chOff x="1600200" y="5181600"/>
              <a:chExt cx="1160806" cy="1066803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rot="5400000">
              <a:off x="6209782" y="905496"/>
              <a:ext cx="1066804" cy="1193462"/>
              <a:chOff x="1600201" y="5054942"/>
              <a:chExt cx="1160806" cy="1193462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600201" y="5054944"/>
                <a:ext cx="580403" cy="119346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180604" y="5054942"/>
                <a:ext cx="580403" cy="1193462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6164757" y="2035626"/>
              <a:ext cx="1175159" cy="1066803"/>
              <a:chOff x="554666" y="6248403"/>
              <a:chExt cx="1175159" cy="1066803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54666" y="6248403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149422" y="6248403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890164" y="2362200"/>
            <a:ext cx="3348836" cy="2144492"/>
            <a:chOff x="3962400" y="2808516"/>
            <a:chExt cx="3348836" cy="2144492"/>
          </a:xfrm>
        </p:grpSpPr>
        <p:grpSp>
          <p:nvGrpSpPr>
            <p:cNvPr id="3" name="Group 2"/>
            <p:cNvGrpSpPr/>
            <p:nvPr/>
          </p:nvGrpSpPr>
          <p:grpSpPr>
            <a:xfrm>
              <a:off x="3962401" y="2808516"/>
              <a:ext cx="1135826" cy="1077688"/>
              <a:chOff x="1588560" y="5170715"/>
              <a:chExt cx="1135826" cy="107768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588560" y="5170715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14398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5400000">
              <a:off x="5102931" y="2820145"/>
              <a:ext cx="1061357" cy="1070766"/>
              <a:chOff x="1606128" y="5214257"/>
              <a:chExt cx="1154879" cy="107076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606128" y="521822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180604" y="5214257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5400000">
              <a:off x="3998890" y="3838830"/>
              <a:ext cx="1066808" cy="1139788"/>
              <a:chOff x="1588354" y="5211993"/>
              <a:chExt cx="1160810" cy="1060829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1588354" y="5215682"/>
                <a:ext cx="580403" cy="105714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2168761" y="5211993"/>
                <a:ext cx="580403" cy="1060828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5090555" y="3875319"/>
              <a:ext cx="1074475" cy="1077688"/>
              <a:chOff x="1565424" y="5170718"/>
              <a:chExt cx="1144199" cy="1077688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1565424" y="5170718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129220" y="5181603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 rot="5400000">
              <a:off x="6204733" y="3846506"/>
              <a:ext cx="1066799" cy="1146206"/>
              <a:chOff x="1600201" y="5226511"/>
              <a:chExt cx="1160800" cy="1066803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1600201" y="5226511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2180598" y="5226511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282691" y="2438400"/>
            <a:ext cx="2227609" cy="2133609"/>
            <a:chOff x="751113" y="2819404"/>
            <a:chExt cx="2227609" cy="2133609"/>
          </a:xfrm>
        </p:grpSpPr>
        <p:grpSp>
          <p:nvGrpSpPr>
            <p:cNvPr id="78" name="Group 77"/>
            <p:cNvGrpSpPr/>
            <p:nvPr/>
          </p:nvGrpSpPr>
          <p:grpSpPr>
            <a:xfrm>
              <a:off x="751113" y="2819404"/>
              <a:ext cx="1160806" cy="1066803"/>
              <a:chOff x="1600200" y="5181600"/>
              <a:chExt cx="1160806" cy="1066803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 rot="5400000">
              <a:off x="1911918" y="2819405"/>
              <a:ext cx="1066804" cy="1066803"/>
              <a:chOff x="1600200" y="5181600"/>
              <a:chExt cx="1160806" cy="1066803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 rot="5400000">
              <a:off x="798115" y="3839207"/>
              <a:ext cx="1066804" cy="1160807"/>
              <a:chOff x="1600199" y="5181600"/>
              <a:chExt cx="1160806" cy="1080393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1600199" y="5181600"/>
                <a:ext cx="580403" cy="1080391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180602" y="5181600"/>
                <a:ext cx="580403" cy="108039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900285" y="3886204"/>
              <a:ext cx="1078437" cy="1066803"/>
              <a:chOff x="1600200" y="5181600"/>
              <a:chExt cx="1160806" cy="106680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0" name="TextBox 89"/>
          <p:cNvSpPr txBox="1"/>
          <p:nvPr/>
        </p:nvSpPr>
        <p:spPr>
          <a:xfrm>
            <a:off x="0" y="4572000"/>
            <a:ext cx="9144000" cy="2492990"/>
          </a:xfrm>
          <a:prstGeom prst="rect">
            <a:avLst/>
          </a:prstGeom>
          <a:solidFill>
            <a:srgbClr val="66FF3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1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প্রত্যেকটি প্যাটার্নের কাঠির সংখ্যার তালিকা তৈরি কর।</a:t>
            </a: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2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পরবর্তী  প্যাটার্নে কাঠির সংখ্যা নির্ণয়ের রাশিটি লেখ।</a:t>
            </a: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3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81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টি কাঠি দ্বারা কততম প্যাটার্ন তৈরি করা যাবে?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0" y="76200"/>
            <a:ext cx="9143999" cy="1077218"/>
          </a:xfrm>
          <a:prstGeom prst="rect">
            <a:avLst/>
          </a:prstGeom>
          <a:solidFill>
            <a:srgbClr val="B0FF1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ব্লক দ্বারা তৈরি প্যাটার্নে প্রত্যেকটি কাঠির দৈর্ঘ্য সমান</a:t>
            </a:r>
          </a:p>
        </p:txBody>
      </p:sp>
    </p:spTree>
    <p:extLst>
      <p:ext uri="{BB962C8B-B14F-4D97-AF65-F5344CB8AC3E}">
        <p14:creationId xmlns:p14="http://schemas.microsoft.com/office/powerpoint/2010/main" xmlns="" val="7425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 animBg="1"/>
      <p:bldP spid="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2989" y="130314"/>
            <a:ext cx="4192611" cy="707886"/>
          </a:xfrm>
          <a:prstGeom prst="rect">
            <a:avLst/>
          </a:prstGeom>
          <a:solidFill>
            <a:srgbClr val="00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646112" y="2819400"/>
            <a:ext cx="1060704" cy="9144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7048" y="2819400"/>
            <a:ext cx="2110522" cy="914400"/>
            <a:chOff x="5337048" y="2884711"/>
            <a:chExt cx="2110522" cy="914400"/>
          </a:xfrm>
        </p:grpSpPr>
        <p:sp>
          <p:nvSpPr>
            <p:cNvPr id="4" name="Isosceles Triangle 3"/>
            <p:cNvSpPr/>
            <p:nvPr/>
          </p:nvSpPr>
          <p:spPr>
            <a:xfrm flipV="1">
              <a:off x="5867400" y="2884711"/>
              <a:ext cx="1060704" cy="914400"/>
            </a:xfrm>
            <a:prstGeom prst="triangl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5337048" y="2884711"/>
              <a:ext cx="1060704" cy="914400"/>
            </a:xfrm>
            <a:prstGeom prst="triangl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6386866" y="2884711"/>
              <a:ext cx="1060704" cy="914400"/>
            </a:xfrm>
            <a:prstGeom prst="triangl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19805" y="2819400"/>
            <a:ext cx="1591056" cy="914400"/>
            <a:chOff x="3219805" y="2884711"/>
            <a:chExt cx="1591056" cy="914400"/>
          </a:xfrm>
          <a:solidFill>
            <a:srgbClr val="FF99FF"/>
          </a:solidFill>
        </p:grpSpPr>
        <p:sp>
          <p:nvSpPr>
            <p:cNvPr id="6" name="Isosceles Triangle 5"/>
            <p:cNvSpPr/>
            <p:nvPr/>
          </p:nvSpPr>
          <p:spPr>
            <a:xfrm flipV="1">
              <a:off x="3750157" y="2884711"/>
              <a:ext cx="1060704" cy="9144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3219805" y="2884711"/>
              <a:ext cx="1060704" cy="9144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1053405"/>
            <a:ext cx="853440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দিয়াশলাইয়ের কাঠি দিয়ে নিচের ত্রিভুজগুলোর প্যাটার্ন তৈরি করা হয়েছে।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180344"/>
            <a:ext cx="8534399" cy="2677656"/>
          </a:xfrm>
          <a:prstGeom prst="rect">
            <a:avLst/>
          </a:prstGeom>
          <a:solidFill>
            <a:srgbClr val="CDFFB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1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চতুর্থ প্যাটার্নে দিয়াশলাইয়ের কাঠির সংখ্যা কত?</a:t>
            </a: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2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তালিকার পরবর্তী সংখ্যাটি নির্ণয়ের  রাশিটি লেখ।</a:t>
            </a: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3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।দশম প্যাটার্ন তৈরি করতে কতগুলো দিশলাইয়ের কাঠির প্রয়োজন?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5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0"/>
            <a:ext cx="3505200" cy="7694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405743"/>
            <a:ext cx="914400" cy="9144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3429000"/>
            <a:ext cx="914400" cy="9144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4474029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752600" y="3429000"/>
            <a:ext cx="914400" cy="9144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52600" y="4474029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0" y="4474029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9971" y="5486400"/>
            <a:ext cx="914400" cy="9144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74371" y="5486400"/>
            <a:ext cx="914400" cy="9144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88771" y="5486400"/>
            <a:ext cx="914400" cy="9144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03171" y="5486400"/>
            <a:ext cx="914400" cy="91440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4800" y="609600"/>
            <a:ext cx="85344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3399"/>
                </a:solidFill>
                <a:latin typeface="SutonnyMJ" pitchFamily="2" charset="0"/>
                <a:cs typeface="SutonnyMJ" pitchFamily="2" charset="0"/>
              </a:rPr>
              <a:t>1</a:t>
            </a:r>
            <a:r>
              <a:rPr lang="bn-IN" sz="2800" dirty="0" smtClean="0">
                <a:solidFill>
                  <a:srgbClr val="FF3399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 smtClean="0">
                <a:solidFill>
                  <a:srgbClr val="FF3399"/>
                </a:solidFill>
                <a:latin typeface="NikoshBAN" pitchFamily="2" charset="0"/>
                <a:cs typeface="NikoshBAN" pitchFamily="2" charset="0"/>
              </a:rPr>
              <a:t>চিত্রগুলোর কাঠির সংখ্যার তালিকা তৈরি কর।</a:t>
            </a:r>
            <a:endParaRPr lang="en-US" sz="2800" dirty="0">
              <a:solidFill>
                <a:srgbClr val="FF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38200" y="236220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4</a:t>
            </a:r>
            <a:endParaRPr lang="en-US" sz="40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38200" y="342900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7</a:t>
            </a:r>
            <a:endParaRPr lang="en-US" sz="40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85800" y="4474029"/>
            <a:ext cx="10668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10</a:t>
            </a:r>
            <a:endParaRPr lang="en-US" sz="40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5800" y="5486400"/>
            <a:ext cx="1088571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13</a:t>
            </a:r>
            <a:endParaRPr lang="en-US" sz="40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" y="1524000"/>
            <a:ext cx="85344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6600"/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bn-IN" sz="2800" dirty="0" smtClean="0">
                <a:solidFill>
                  <a:srgbClr val="0066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 smtClean="0">
                <a:solidFill>
                  <a:srgbClr val="006600"/>
                </a:solidFill>
                <a:latin typeface="NikoshBAN" pitchFamily="2" charset="0"/>
                <a:cs typeface="NikoshBAN" pitchFamily="2" charset="0"/>
              </a:rPr>
              <a:t>কাঠি দিয়ে পরবর্তী প্যাটার্নটি  তৈরি কর।</a:t>
            </a:r>
            <a:endParaRPr lang="en-US" sz="2800" dirty="0">
              <a:solidFill>
                <a:srgbClr val="0066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2600" y="2438400"/>
            <a:ext cx="70866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bn-IN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দশম প্যাটার্ন তৈরিতে কতগুলো কাঠি প্রয়োজন?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3429000"/>
            <a:ext cx="61722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bn-IN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প্যাটার্নগুলো  তৈরির বীজগণিতীয় রাশিটি কী?</a:t>
            </a:r>
            <a:endParaRPr lang="en-US" sz="2800" dirty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62400" y="4474029"/>
            <a:ext cx="914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76800" y="4474029"/>
            <a:ext cx="914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91200" y="4474029"/>
            <a:ext cx="914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05600" y="4474029"/>
            <a:ext cx="914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886200" y="4474029"/>
            <a:ext cx="990599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2|</a:t>
            </a:r>
            <a:endParaRPr lang="en-US" sz="40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20000" y="4474029"/>
            <a:ext cx="914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800598" y="5638800"/>
            <a:ext cx="1828802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bn-IN" sz="32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  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31 </a:t>
            </a:r>
            <a:r>
              <a:rPr lang="en-US" sz="3200" dirty="0" err="1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wU</a:t>
            </a:r>
            <a:endParaRPr lang="en-US" sz="32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10401" y="5638800"/>
            <a:ext cx="1828799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bn-IN" sz="32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4000" dirty="0" smtClean="0">
                <a:solidFill>
                  <a:srgbClr val="0000CC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bn-IN" sz="32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solidFill>
                  <a:srgbClr val="0000CC"/>
                </a:solidFill>
                <a:latin typeface="SutonnyMJ" pitchFamily="2" charset="0"/>
                <a:cs typeface="SutonnyMJ" pitchFamily="2" charset="0"/>
              </a:rPr>
              <a:t>1</a:t>
            </a:r>
            <a:endParaRPr lang="en-US" sz="3200" dirty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4648200" cy="707886"/>
          </a:xfrm>
          <a:prstGeom prst="rect">
            <a:avLst/>
          </a:prstGeom>
          <a:solidFill>
            <a:srgbClr val="FF99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8848" y="2209800"/>
            <a:ext cx="1216152" cy="1828800"/>
            <a:chOff x="1905000" y="2601686"/>
            <a:chExt cx="1216152" cy="1828800"/>
          </a:xfrm>
        </p:grpSpPr>
        <p:sp>
          <p:nvSpPr>
            <p:cNvPr id="3" name="Parallelogram 2"/>
            <p:cNvSpPr/>
            <p:nvPr/>
          </p:nvSpPr>
          <p:spPr>
            <a:xfrm>
              <a:off x="1905000" y="2601686"/>
              <a:ext cx="1216152" cy="914400"/>
            </a:xfrm>
            <a:prstGeom prst="parallelogram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/>
            <p:cNvSpPr/>
            <p:nvPr/>
          </p:nvSpPr>
          <p:spPr>
            <a:xfrm flipV="1">
              <a:off x="1905000" y="3516086"/>
              <a:ext cx="1216152" cy="914400"/>
            </a:xfrm>
            <a:prstGeom prst="parallelogram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9048" y="2209800"/>
            <a:ext cx="2206752" cy="1828800"/>
            <a:chOff x="6172200" y="2634343"/>
            <a:chExt cx="2206752" cy="1828800"/>
          </a:xfrm>
        </p:grpSpPr>
        <p:grpSp>
          <p:nvGrpSpPr>
            <p:cNvPr id="13" name="Group 12"/>
            <p:cNvGrpSpPr/>
            <p:nvPr/>
          </p:nvGrpSpPr>
          <p:grpSpPr>
            <a:xfrm>
              <a:off x="6172200" y="2634343"/>
              <a:ext cx="1216152" cy="1828800"/>
              <a:chOff x="1905000" y="2601686"/>
              <a:chExt cx="1216152" cy="1828800"/>
            </a:xfrm>
          </p:grpSpPr>
          <p:sp>
            <p:nvSpPr>
              <p:cNvPr id="14" name="Parallelogram 13"/>
              <p:cNvSpPr/>
              <p:nvPr/>
            </p:nvSpPr>
            <p:spPr>
              <a:xfrm>
                <a:off x="1905000" y="2601686"/>
                <a:ext cx="1216152" cy="914400"/>
              </a:xfrm>
              <a:prstGeom prst="parallelogram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arallelogram 14"/>
              <p:cNvSpPr/>
              <p:nvPr/>
            </p:nvSpPr>
            <p:spPr>
              <a:xfrm flipV="1">
                <a:off x="1905000" y="3516086"/>
                <a:ext cx="1216152" cy="914400"/>
              </a:xfrm>
              <a:prstGeom prst="parallelogram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162800" y="2634343"/>
              <a:ext cx="1216152" cy="1828800"/>
              <a:chOff x="1905000" y="2601686"/>
              <a:chExt cx="1216152" cy="1828800"/>
            </a:xfrm>
          </p:grpSpPr>
          <p:sp>
            <p:nvSpPr>
              <p:cNvPr id="17" name="Parallelogram 16"/>
              <p:cNvSpPr/>
              <p:nvPr/>
            </p:nvSpPr>
            <p:spPr>
              <a:xfrm>
                <a:off x="1905000" y="2601686"/>
                <a:ext cx="1216152" cy="914400"/>
              </a:xfrm>
              <a:prstGeom prst="parallelogram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allelogram 17"/>
              <p:cNvSpPr/>
              <p:nvPr/>
            </p:nvSpPr>
            <p:spPr>
              <a:xfrm flipV="1">
                <a:off x="1905000" y="3516086"/>
                <a:ext cx="1216152" cy="914400"/>
              </a:xfrm>
              <a:prstGeom prst="parallelogram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860265" y="2209800"/>
            <a:ext cx="3194304" cy="1828800"/>
            <a:chOff x="4194048" y="2601686"/>
            <a:chExt cx="3194304" cy="1828800"/>
          </a:xfrm>
        </p:grpSpPr>
        <p:grpSp>
          <p:nvGrpSpPr>
            <p:cNvPr id="7" name="Group 6"/>
            <p:cNvGrpSpPr/>
            <p:nvPr/>
          </p:nvGrpSpPr>
          <p:grpSpPr>
            <a:xfrm>
              <a:off x="4194048" y="2601686"/>
              <a:ext cx="1216152" cy="1828800"/>
              <a:chOff x="1905000" y="2601686"/>
              <a:chExt cx="1216152" cy="1828800"/>
            </a:xfrm>
          </p:grpSpPr>
          <p:sp>
            <p:nvSpPr>
              <p:cNvPr id="8" name="Parallelogram 7"/>
              <p:cNvSpPr/>
              <p:nvPr/>
            </p:nvSpPr>
            <p:spPr>
              <a:xfrm>
                <a:off x="1905000" y="2601686"/>
                <a:ext cx="1216152" cy="914400"/>
              </a:xfrm>
              <a:prstGeom prst="parallelogram">
                <a:avLst/>
              </a:prstGeom>
              <a:solidFill>
                <a:srgbClr val="CCFF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Parallelogram 8"/>
              <p:cNvSpPr/>
              <p:nvPr/>
            </p:nvSpPr>
            <p:spPr>
              <a:xfrm flipV="1">
                <a:off x="1905000" y="3516086"/>
                <a:ext cx="1216152" cy="914400"/>
              </a:xfrm>
              <a:prstGeom prst="parallelogram">
                <a:avLst/>
              </a:prstGeom>
              <a:solidFill>
                <a:srgbClr val="CCFF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184648" y="2601686"/>
              <a:ext cx="1216152" cy="1828800"/>
              <a:chOff x="1905000" y="2601686"/>
              <a:chExt cx="1216152" cy="1828800"/>
            </a:xfrm>
          </p:grpSpPr>
          <p:sp>
            <p:nvSpPr>
              <p:cNvPr id="11" name="Parallelogram 10"/>
              <p:cNvSpPr/>
              <p:nvPr/>
            </p:nvSpPr>
            <p:spPr>
              <a:xfrm>
                <a:off x="1905000" y="2601686"/>
                <a:ext cx="1216152" cy="914400"/>
              </a:xfrm>
              <a:prstGeom prst="parallelogram">
                <a:avLst/>
              </a:prstGeom>
              <a:solidFill>
                <a:srgbClr val="CCFF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Parallelogram 11"/>
              <p:cNvSpPr/>
              <p:nvPr/>
            </p:nvSpPr>
            <p:spPr>
              <a:xfrm flipV="1">
                <a:off x="1905000" y="3516086"/>
                <a:ext cx="1216152" cy="914400"/>
              </a:xfrm>
              <a:prstGeom prst="parallelogram">
                <a:avLst/>
              </a:prstGeom>
              <a:solidFill>
                <a:srgbClr val="CCFF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72200" y="2601686"/>
              <a:ext cx="1216152" cy="1828800"/>
              <a:chOff x="1905000" y="2601686"/>
              <a:chExt cx="1216152" cy="1828800"/>
            </a:xfrm>
          </p:grpSpPr>
          <p:sp>
            <p:nvSpPr>
              <p:cNvPr id="21" name="Parallelogram 20"/>
              <p:cNvSpPr/>
              <p:nvPr/>
            </p:nvSpPr>
            <p:spPr>
              <a:xfrm>
                <a:off x="1905000" y="2601686"/>
                <a:ext cx="1216152" cy="914400"/>
              </a:xfrm>
              <a:prstGeom prst="parallelogram">
                <a:avLst/>
              </a:prstGeom>
              <a:solidFill>
                <a:srgbClr val="CCFF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Parallelogram 21"/>
              <p:cNvSpPr/>
              <p:nvPr/>
            </p:nvSpPr>
            <p:spPr>
              <a:xfrm flipV="1">
                <a:off x="1905000" y="3516086"/>
                <a:ext cx="1216152" cy="914400"/>
              </a:xfrm>
              <a:prstGeom prst="parallelogram">
                <a:avLst/>
              </a:prstGeom>
              <a:solidFill>
                <a:srgbClr val="CCFF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304800" y="990600"/>
            <a:ext cx="8534400" cy="1077218"/>
          </a:xfrm>
          <a:prstGeom prst="rect">
            <a:avLst/>
          </a:prstGeom>
          <a:solidFill>
            <a:srgbClr val="CDFFB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জ্যামিতিক চিত্রগুলোর প্রত্যেকটি কাঠির দৈর্ঘ্য সমান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" y="4212610"/>
            <a:ext cx="8534400" cy="24929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SutonnyMJ" pitchFamily="2" charset="0"/>
                <a:cs typeface="SutonnyMJ" pitchFamily="2" charset="0"/>
              </a:rPr>
              <a:t>1</a:t>
            </a:r>
            <a:r>
              <a:rPr lang="bn-IN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পঞ্চম প্যাটার্নে  কাঠির সংখ্যা কত?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bn-IN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তালিকার পরবর্তী সংখ্যাটি নির্ণয়ের বীজগাণিতিক রাশিটি লেখ।</a:t>
            </a:r>
          </a:p>
          <a:p>
            <a:r>
              <a:rPr lang="en-US" sz="3200" dirty="0" smtClean="0">
                <a:solidFill>
                  <a:srgbClr val="293E00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bn-IN" sz="2800" dirty="0" smtClean="0">
                <a:solidFill>
                  <a:srgbClr val="293E00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3200" dirty="0" smtClean="0">
                <a:solidFill>
                  <a:srgbClr val="293E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smtClean="0">
                <a:solidFill>
                  <a:srgbClr val="293E00"/>
                </a:solidFill>
                <a:latin typeface="SutonnyMJ" pitchFamily="2" charset="0"/>
                <a:cs typeface="SutonnyMJ" pitchFamily="2" charset="0"/>
              </a:rPr>
              <a:t>77</a:t>
            </a:r>
            <a:r>
              <a:rPr lang="bn-IN" sz="2800" dirty="0" smtClean="0">
                <a:solidFill>
                  <a:srgbClr val="293E00"/>
                </a:solidFill>
                <a:latin typeface="NikoshBAN" pitchFamily="2" charset="0"/>
                <a:cs typeface="NikoshBAN" pitchFamily="2" charset="0"/>
              </a:rPr>
              <a:t> টি </a:t>
            </a:r>
            <a:r>
              <a:rPr lang="bn-IN" sz="2800" dirty="0" smtClean="0">
                <a:solidFill>
                  <a:srgbClr val="293E00"/>
                </a:solidFill>
                <a:latin typeface="NikoshBAN" pitchFamily="2" charset="0"/>
                <a:cs typeface="NikoshBAN" pitchFamily="2" charset="0"/>
              </a:rPr>
              <a:t>কাঠি দ্বারা কততম প্যাটার্ন তৈরি করা যাবে?</a:t>
            </a:r>
            <a:endParaRPr lang="en-US" sz="2800" dirty="0">
              <a:solidFill>
                <a:srgbClr val="293E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2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381000"/>
            <a:ext cx="8534400" cy="6172200"/>
            <a:chOff x="1417760" y="723900"/>
            <a:chExt cx="6308480" cy="5562600"/>
          </a:xfrm>
        </p:grpSpPr>
        <p:sp>
          <p:nvSpPr>
            <p:cNvPr id="4" name="Oval 3"/>
            <p:cNvSpPr/>
            <p:nvPr/>
          </p:nvSpPr>
          <p:spPr>
            <a:xfrm>
              <a:off x="1417760" y="723900"/>
              <a:ext cx="6308480" cy="556260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Diamond 1"/>
            <p:cNvSpPr/>
            <p:nvPr/>
          </p:nvSpPr>
          <p:spPr>
            <a:xfrm>
              <a:off x="1417760" y="723900"/>
              <a:ext cx="6308480" cy="5562600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 rot="19151429">
            <a:off x="4532730" y="2643097"/>
            <a:ext cx="3614276" cy="2390253"/>
          </a:xfrm>
          <a:prstGeom prst="rect">
            <a:avLst/>
          </a:prstGeom>
        </p:spPr>
        <p:txBody>
          <a:bodyPr wrap="none">
            <a:prstTxWarp prst="textWave2">
              <a:avLst>
                <a:gd name="adj1" fmla="val 20000"/>
                <a:gd name="adj2" fmla="val 95"/>
              </a:avLst>
            </a:prstTxWarp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3399"/>
                </a:solidFill>
                <a:latin typeface="KarnaphuliMJ" pitchFamily="2" charset="0"/>
                <a:cs typeface="KarnaphuliMJ" pitchFamily="2" charset="0"/>
              </a:rPr>
              <a:t>ab¨ev</a:t>
            </a:r>
            <a:r>
              <a:rPr lang="en-US" sz="9600" dirty="0" smtClean="0">
                <a:solidFill>
                  <a:srgbClr val="FF3399"/>
                </a:solidFill>
                <a:latin typeface="KarnaphuliMJ" pitchFamily="2" charset="0"/>
                <a:cs typeface="KarnaphuliMJ" pitchFamily="2" charset="0"/>
              </a:rPr>
              <a:t>`</a:t>
            </a:r>
            <a:endParaRPr lang="en-US" sz="9600" dirty="0">
              <a:solidFill>
                <a:srgbClr val="FF3399"/>
              </a:solidFill>
              <a:latin typeface="KarnaphuliMJ" pitchFamily="2" charset="0"/>
              <a:cs typeface="Karnaphuli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6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6324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rgbClr val="C00000"/>
                </a:solidFill>
                <a:latin typeface="ArhialkhanMJ" pitchFamily="2" charset="0"/>
                <a:cs typeface="ArhialkhanMJ" pitchFamily="2" charset="0"/>
              </a:rPr>
              <a:t>cwiwPwZ</a:t>
            </a:r>
            <a:endParaRPr lang="en-US" sz="8800" b="1" dirty="0" smtClean="0">
              <a:solidFill>
                <a:srgbClr val="C00000"/>
              </a:solidFill>
              <a:latin typeface="ArhialkhanMJ" pitchFamily="2" charset="0"/>
              <a:cs typeface="ArhialkhanMJ" pitchFamily="2" charset="0"/>
            </a:endParaRPr>
          </a:p>
          <a:p>
            <a:pPr algn="ctr"/>
            <a:r>
              <a:rPr lang="en-US" sz="7200" b="1" dirty="0" err="1" smtClean="0">
                <a:solidFill>
                  <a:srgbClr val="FFFF00"/>
                </a:solidFill>
                <a:latin typeface="ArhialkhanMJ" pitchFamily="2" charset="0"/>
                <a:cs typeface="ArhialkhanMJ" pitchFamily="2" charset="0"/>
              </a:rPr>
              <a:t>gynv</a:t>
            </a:r>
            <a:r>
              <a:rPr lang="en-US" sz="7200" b="1" dirty="0" smtClean="0">
                <a:solidFill>
                  <a:srgbClr val="FFFF00"/>
                </a:solidFill>
                <a:latin typeface="ArhialkhanMJ" pitchFamily="2" charset="0"/>
                <a:cs typeface="ArhialkhanMJ" pitchFamily="2" charset="0"/>
              </a:rPr>
              <a:t>¤§` †</a:t>
            </a:r>
            <a:r>
              <a:rPr lang="en-US" sz="7200" b="1" dirty="0" err="1" smtClean="0">
                <a:solidFill>
                  <a:srgbClr val="FFFF00"/>
                </a:solidFill>
                <a:latin typeface="ArhialkhanMJ" pitchFamily="2" charset="0"/>
                <a:cs typeface="ArhialkhanMJ" pitchFamily="2" charset="0"/>
              </a:rPr>
              <a:t>gv¯ÍvwdRyi</a:t>
            </a:r>
            <a:r>
              <a:rPr lang="en-US" sz="7200" b="1" dirty="0" smtClean="0">
                <a:solidFill>
                  <a:srgbClr val="FFFF00"/>
                </a:solidFill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latin typeface="ArhialkhanMJ" pitchFamily="2" charset="0"/>
                <a:cs typeface="ArhialkhanMJ" pitchFamily="2" charset="0"/>
              </a:rPr>
              <a:t>ingvb</a:t>
            </a:r>
            <a:endParaRPr lang="en-US" sz="7200" b="1" dirty="0" smtClean="0">
              <a:solidFill>
                <a:srgbClr val="FFFF00"/>
              </a:solidFill>
              <a:latin typeface="ArhialkhanMJ" pitchFamily="2" charset="0"/>
              <a:cs typeface="ArhialkhanMJ" pitchFamily="2" charset="0"/>
            </a:endParaRPr>
          </a:p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ArhialkhanMJ" pitchFamily="2" charset="0"/>
                <a:cs typeface="ArhialkhanMJ" pitchFamily="2" charset="0"/>
              </a:rPr>
              <a:t>wmwbqi</a:t>
            </a:r>
            <a:r>
              <a:rPr lang="en-US" sz="6600" b="1" dirty="0" smtClean="0">
                <a:solidFill>
                  <a:srgbClr val="002060"/>
                </a:solidFill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hialkhanMJ" pitchFamily="2" charset="0"/>
                <a:cs typeface="ArhialkhanMJ" pitchFamily="2" charset="0"/>
              </a:rPr>
              <a:t>wkÿK</a:t>
            </a:r>
            <a:endParaRPr lang="en-US" sz="6600" b="1" dirty="0" smtClean="0">
              <a:solidFill>
                <a:srgbClr val="002060"/>
              </a:solidFill>
              <a:latin typeface="ArhialkhanMJ" pitchFamily="2" charset="0"/>
              <a:cs typeface="ArhialkhanMJ" pitchFamily="2" charset="0"/>
            </a:endParaRPr>
          </a:p>
          <a:p>
            <a:pPr algn="ctr"/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ArhialkhanMJ" pitchFamily="2" charset="0"/>
                <a:cs typeface="ArhialkhanMJ" pitchFamily="2" charset="0"/>
              </a:rPr>
              <a:t>mvUzwiqv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ArhialkhanMJ" pitchFamily="2" charset="0"/>
                <a:cs typeface="ArhialkhanMJ" pitchFamily="2" charset="0"/>
              </a:rPr>
              <a:t>Av`k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ArhialkhanMJ" pitchFamily="2" charset="0"/>
                <a:cs typeface="ArhialkhanMJ" pitchFamily="2" charset="0"/>
              </a:rPr>
              <a:t>©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ArhialkhanMJ" pitchFamily="2" charset="0"/>
                <a:cs typeface="ArhialkhanMJ" pitchFamily="2" charset="0"/>
              </a:rPr>
              <a:t>cvBjU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ArhialkhanMJ" pitchFamily="2" charset="0"/>
                <a:cs typeface="ArhialkhanMJ" pitchFamily="2" charset="0"/>
              </a:rPr>
              <a:t> D”P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ArhialkhanMJ" pitchFamily="2" charset="0"/>
                <a:cs typeface="ArhialkhanMJ" pitchFamily="2" charset="0"/>
              </a:rPr>
              <a:t>we`¨vjq</a:t>
            </a:r>
            <a:endParaRPr lang="en-US" sz="5400" b="1" dirty="0" smtClean="0">
              <a:solidFill>
                <a:schemeClr val="accent6">
                  <a:lumMod val="75000"/>
                </a:schemeClr>
              </a:solidFill>
              <a:latin typeface="ArhialkhanMJ" pitchFamily="2" charset="0"/>
              <a:cs typeface="ArhialkhanMJ" pitchFamily="2" charset="0"/>
            </a:endParaRPr>
          </a:p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ArhialkhanMJ" pitchFamily="2" charset="0"/>
                <a:cs typeface="ArhialkhanMJ" pitchFamily="2" charset="0"/>
              </a:rPr>
              <a:t>mvUzwiqv</a:t>
            </a:r>
            <a:r>
              <a:rPr lang="en-US" sz="4800" b="1" dirty="0" smtClean="0">
                <a:solidFill>
                  <a:srgbClr val="7030A0"/>
                </a:solidFill>
                <a:latin typeface="ArhialkhanMJ" pitchFamily="2" charset="0"/>
                <a:cs typeface="ArhialkhanMJ" pitchFamily="2" charset="0"/>
              </a:rPr>
              <a:t>, </a:t>
            </a:r>
            <a:r>
              <a:rPr lang="en-US" sz="4800" b="1" dirty="0" err="1" smtClean="0">
                <a:solidFill>
                  <a:srgbClr val="7030A0"/>
                </a:solidFill>
                <a:latin typeface="ArhialkhanMJ" pitchFamily="2" charset="0"/>
                <a:cs typeface="ArhialkhanMJ" pitchFamily="2" charset="0"/>
              </a:rPr>
              <a:t>gvwbKMÄ</a:t>
            </a:r>
            <a:r>
              <a:rPr lang="en-US" sz="4800" b="1" dirty="0" smtClean="0">
                <a:solidFill>
                  <a:srgbClr val="7030A0"/>
                </a:solidFill>
                <a:latin typeface="ArhialkhanMJ" pitchFamily="2" charset="0"/>
                <a:cs typeface="ArhialkhanMJ" pitchFamily="2" charset="0"/>
              </a:rPr>
              <a:t> |</a:t>
            </a:r>
          </a:p>
        </p:txBody>
      </p:sp>
      <p:pic>
        <p:nvPicPr>
          <p:cNvPr id="4" name="Picture 3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"/>
            <a:ext cx="1828800" cy="2316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76200" y="228600"/>
            <a:ext cx="9067800" cy="3048000"/>
          </a:xfrm>
          <a:prstGeom prst="downArrow">
            <a:avLst>
              <a:gd name="adj1" fmla="val 50000"/>
              <a:gd name="adj2" fmla="val 53115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solidFill>
                  <a:srgbClr val="00B0F0"/>
                </a:solidFill>
                <a:latin typeface="SutonnyMJ" pitchFamily="2" charset="0"/>
                <a:cs typeface="SutonnyMJ" pitchFamily="2" charset="0"/>
              </a:rPr>
              <a:t>cvV</a:t>
            </a:r>
            <a:r>
              <a:rPr lang="en-US" sz="9600" b="1" dirty="0" smtClean="0">
                <a:solidFill>
                  <a:srgbClr val="00B0F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9600" b="1" dirty="0" err="1" smtClean="0">
                <a:solidFill>
                  <a:srgbClr val="00B0F0"/>
                </a:solidFill>
                <a:latin typeface="SutonnyMJ" pitchFamily="2" charset="0"/>
                <a:cs typeface="SutonnyMJ" pitchFamily="2" charset="0"/>
              </a:rPr>
              <a:t>cwiwPwZ</a:t>
            </a:r>
            <a:endParaRPr lang="en-US" sz="9600" b="1" dirty="0">
              <a:solidFill>
                <a:srgbClr val="00B0F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3352800"/>
            <a:ext cx="6858000" cy="32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66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6600" b="1" dirty="0" err="1" smtClean="0">
                <a:solidFill>
                  <a:srgbClr val="FF0066"/>
                </a:solidFill>
                <a:latin typeface="SutonnyMJ" pitchFamily="2" charset="0"/>
                <a:cs typeface="SutonnyMJ" pitchFamily="2" charset="0"/>
              </a:rPr>
              <a:t>kÖwY</a:t>
            </a:r>
            <a:r>
              <a:rPr lang="en-US" sz="6600" b="1" dirty="0" smtClean="0">
                <a:solidFill>
                  <a:srgbClr val="FF0066"/>
                </a:solidFill>
                <a:latin typeface="SutonnyMJ" pitchFamily="2" charset="0"/>
                <a:cs typeface="SutonnyMJ" pitchFamily="2" charset="0"/>
              </a:rPr>
              <a:t>   t       </a:t>
            </a:r>
            <a:r>
              <a:rPr lang="en-US" sz="6600" b="1" dirty="0" err="1" smtClean="0">
                <a:solidFill>
                  <a:srgbClr val="FF0066"/>
                </a:solidFill>
                <a:latin typeface="SutonnyMJ" pitchFamily="2" charset="0"/>
                <a:cs typeface="SutonnyMJ" pitchFamily="2" charset="0"/>
              </a:rPr>
              <a:t>Aóg</a:t>
            </a:r>
            <a:endParaRPr lang="en-US" sz="6600" b="1" dirty="0" smtClean="0">
              <a:solidFill>
                <a:srgbClr val="FF0066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r>
              <a:rPr lang="en-US" sz="6600" b="1" dirty="0" err="1" smtClean="0">
                <a:solidFill>
                  <a:srgbClr val="006600"/>
                </a:solidFill>
                <a:latin typeface="SutonnyMJ" pitchFamily="2" charset="0"/>
                <a:cs typeface="SutonnyMJ" pitchFamily="2" charset="0"/>
              </a:rPr>
              <a:t>welq</a:t>
            </a:r>
            <a:r>
              <a:rPr lang="en-US" sz="6600" b="1" dirty="0" smtClean="0">
                <a:solidFill>
                  <a:srgbClr val="006600"/>
                </a:solidFill>
                <a:latin typeface="SutonnyMJ" pitchFamily="2" charset="0"/>
                <a:cs typeface="SutonnyMJ" pitchFamily="2" charset="0"/>
              </a:rPr>
              <a:t>  t       </a:t>
            </a:r>
            <a:r>
              <a:rPr lang="en-US" sz="6600" b="1" dirty="0" err="1" smtClean="0">
                <a:solidFill>
                  <a:srgbClr val="006600"/>
                </a:solidFill>
                <a:latin typeface="SutonnyMJ" pitchFamily="2" charset="0"/>
                <a:cs typeface="SutonnyMJ" pitchFamily="2" charset="0"/>
              </a:rPr>
              <a:t>MwbZ</a:t>
            </a:r>
            <a:endParaRPr lang="en-US" sz="6600" b="1" dirty="0" smtClean="0">
              <a:solidFill>
                <a:srgbClr val="006600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Aa¨vq</a:t>
            </a:r>
            <a:r>
              <a:rPr lang="en-US" sz="6600" b="1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  t </a:t>
            </a:r>
            <a:r>
              <a:rPr lang="en-US" sz="6600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cÖ_g</a:t>
            </a:r>
            <a:r>
              <a:rPr lang="en-US" sz="6600" b="1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(</a:t>
            </a:r>
            <a:r>
              <a:rPr lang="en-US" sz="6600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c¨vUvb</a:t>
            </a:r>
            <a:r>
              <a:rPr lang="en-US" sz="6600" b="1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©)</a:t>
            </a:r>
          </a:p>
          <a:p>
            <a:pPr algn="ctr"/>
            <a:r>
              <a:rPr lang="en-US" sz="6600" b="1" dirty="0" err="1" smtClean="0">
                <a:solidFill>
                  <a:srgbClr val="0000FF"/>
                </a:solidFill>
                <a:latin typeface="SutonnyMJ" pitchFamily="2" charset="0"/>
                <a:cs typeface="SutonnyMJ" pitchFamily="2" charset="0"/>
              </a:rPr>
              <a:t>mgq</a:t>
            </a:r>
            <a:r>
              <a:rPr lang="en-US" sz="6600" b="1" dirty="0" smtClean="0">
                <a:solidFill>
                  <a:srgbClr val="0000FF"/>
                </a:solidFill>
                <a:latin typeface="SutonnyMJ" pitchFamily="2" charset="0"/>
                <a:cs typeface="SutonnyMJ" pitchFamily="2" charset="0"/>
              </a:rPr>
              <a:t>   t 45 </a:t>
            </a:r>
            <a:r>
              <a:rPr lang="en-US" sz="6600" b="1" dirty="0" err="1" smtClean="0">
                <a:solidFill>
                  <a:srgbClr val="0000FF"/>
                </a:solidFill>
                <a:latin typeface="SutonnyMJ" pitchFamily="2" charset="0"/>
                <a:cs typeface="SutonnyMJ" pitchFamily="2" charset="0"/>
              </a:rPr>
              <a:t>wgwbU</a:t>
            </a:r>
            <a:r>
              <a:rPr lang="en-US" sz="6600" b="1" dirty="0" smtClean="0">
                <a:solidFill>
                  <a:srgbClr val="0000FF"/>
                </a:solidFill>
                <a:latin typeface="SutonnyMJ" pitchFamily="2" charset="0"/>
                <a:cs typeface="SutonnyMJ" pitchFamily="2" charset="0"/>
              </a:rPr>
              <a:t> |</a:t>
            </a:r>
            <a:endParaRPr lang="en-US" sz="6600" b="1" dirty="0">
              <a:solidFill>
                <a:srgbClr val="0000FF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914400"/>
            <a:ext cx="8534400" cy="5940088"/>
          </a:xfrm>
          <a:prstGeom prst="rect">
            <a:avLst/>
          </a:prstGeom>
          <a:solidFill>
            <a:srgbClr val="00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bn-IN" sz="4400" dirty="0" smtClean="0">
              <a:latin typeface="NikoshBAN" pitchFamily="2" charset="0"/>
              <a:cs typeface="NikoshBAN" pitchFamily="2" charset="0"/>
            </a:endParaRPr>
          </a:p>
          <a:p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শিক্ষার্থীরা—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endParaRPr lang="bn-IN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latin typeface="SutonnyMJ" pitchFamily="2" charset="0"/>
                <a:cs typeface="SutonnyMJ" pitchFamily="2" charset="0"/>
              </a:rPr>
              <a:t>1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জ্যামিতিক প্যাটার্ন কী তা বলতে পারবে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|</a:t>
            </a:r>
            <a:endParaRPr lang="bn-IN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latin typeface="SutonnyMJ" pitchFamily="2" charset="0"/>
                <a:cs typeface="SutonnyMJ" pitchFamily="2" charset="0"/>
              </a:rPr>
              <a:t>2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জ্যামিতিক প্যাটার্ন লিখতে পারবে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|</a:t>
            </a:r>
            <a:endParaRPr lang="bn-IN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latin typeface="SutonnyMJ" pitchFamily="2" charset="0"/>
                <a:cs typeface="SutonnyMJ" pitchFamily="2" charset="0"/>
              </a:rPr>
              <a:t>3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জ্যামিতিক প্যাটার্ন বর্ণনা করতে পারবে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|</a:t>
            </a:r>
            <a:endParaRPr lang="bn-IN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latin typeface="SutonnyMJ" pitchFamily="2" charset="0"/>
                <a:cs typeface="SutonnyMJ" pitchFamily="2" charset="0"/>
              </a:rPr>
              <a:t>4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রেখা দ্বারা জ্যামিতিক প্যাটার্ন সৃষ্টি করতে পারবে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|</a:t>
            </a:r>
            <a:endParaRPr lang="bn-IN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latin typeface="SutonnyMJ" pitchFamily="2" charset="0"/>
                <a:cs typeface="SutonnyMJ" pitchFamily="2" charset="0"/>
              </a:rPr>
              <a:t>5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প্যাটার্নকে বীজগণিতীয় রাশিমালায় প্রকাশ করতে পারবে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|</a:t>
            </a:r>
            <a:endParaRPr lang="bn-IN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latin typeface="SutonnyMJ" pitchFamily="2" charset="0"/>
                <a:cs typeface="SutonnyMJ" pitchFamily="2" charset="0"/>
              </a:rPr>
              <a:t>6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 রৈখিক প্যাটার্নের নির্দিষ্টতম সংখ্যা নির্ণয় করতে পারবে।</a:t>
            </a:r>
          </a:p>
        </p:txBody>
      </p:sp>
      <p:sp>
        <p:nvSpPr>
          <p:cNvPr id="7" name="Rectangle 6"/>
          <p:cNvSpPr/>
          <p:nvPr/>
        </p:nvSpPr>
        <p:spPr>
          <a:xfrm>
            <a:off x="3447532" y="0"/>
            <a:ext cx="2122696" cy="92333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none">
            <a:prstTxWarp prst="textWave4">
              <a:avLst>
                <a:gd name="adj1" fmla="val 12500"/>
                <a:gd name="adj2" fmla="val -1032"/>
              </a:avLst>
            </a:prstTxWarp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wkLbdj</a:t>
            </a:r>
            <a:endParaRPr lang="bn-IN" sz="5400" b="1" dirty="0">
              <a:solidFill>
                <a:srgbClr val="FF0000"/>
              </a:solidFill>
              <a:latin typeface="SutonnyMJ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0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65" b="12605"/>
          <a:stretch/>
        </p:blipFill>
        <p:spPr>
          <a:xfrm>
            <a:off x="4648200" y="381000"/>
            <a:ext cx="3892912" cy="243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34015831"/>
              </p:ext>
            </p:extLst>
          </p:nvPr>
        </p:nvGraphicFramePr>
        <p:xfrm>
          <a:off x="4114800" y="3080657"/>
          <a:ext cx="914400" cy="771525"/>
        </p:xfrm>
        <a:graphic>
          <a:graphicData uri="http://schemas.openxmlformats.org/presentationml/2006/ole">
            <p:oleObj spid="_x0000_s2181" name="Packager Shell Object" showAsIcon="1" r:id="rId5" imgW="914400" imgH="771480" progId="Package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2869793"/>
            <a:ext cx="8534400" cy="1092607"/>
          </a:xfrm>
          <a:prstGeom prst="rect">
            <a:avLst/>
          </a:prstGeom>
          <a:solidFill>
            <a:srgbClr val="66FF3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bn-IN" sz="900" dirty="0" smtClean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জ্যামিতিক চিত্রগুলো একটি বিশেষ নিয়মে সাজানো হয়েছে  </a:t>
            </a:r>
            <a:endParaRPr lang="en-US" sz="2800" dirty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81"/>
          <a:stretch/>
        </p:blipFill>
        <p:spPr>
          <a:xfrm>
            <a:off x="660672" y="381000"/>
            <a:ext cx="3854724" cy="243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96" t="15714" r="5476" b="7777"/>
          <a:stretch/>
        </p:blipFill>
        <p:spPr>
          <a:xfrm>
            <a:off x="660672" y="4038600"/>
            <a:ext cx="3873139" cy="243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37" name="Picture 8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2" r="13750"/>
          <a:stretch/>
        </p:blipFill>
        <p:spPr bwMode="auto">
          <a:xfrm>
            <a:off x="4648200" y="4038600"/>
            <a:ext cx="3871141" cy="2438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55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4126992" y="31242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flipV="1">
            <a:off x="4657344" y="31242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3607526" y="31242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 flipV="1">
            <a:off x="4116106" y="22098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4657344" y="22098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3596640" y="22098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 flipV="1">
            <a:off x="5876544" y="5181600"/>
            <a:ext cx="1060704" cy="914400"/>
          </a:xfrm>
          <a:prstGeom prst="triangl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6406896" y="51816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5346192" y="5181600"/>
            <a:ext cx="1060704" cy="914400"/>
          </a:xfrm>
          <a:prstGeom prst="triangle">
            <a:avLst/>
          </a:prstGeom>
          <a:solidFill>
            <a:srgbClr val="FBC9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5876544" y="4267200"/>
            <a:ext cx="1060704" cy="914400"/>
          </a:xfrm>
          <a:prstGeom prst="triangle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 flipV="1">
            <a:off x="6406896" y="4267200"/>
            <a:ext cx="1060704" cy="914400"/>
          </a:xfrm>
          <a:prstGeom prst="triangle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 flipV="1">
            <a:off x="5346192" y="4267200"/>
            <a:ext cx="1060704" cy="914400"/>
          </a:xfrm>
          <a:prstGeom prst="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077174" y="31242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flipV="1">
            <a:off x="5187696" y="22098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Isosceles Triangle 17"/>
          <p:cNvSpPr/>
          <p:nvPr/>
        </p:nvSpPr>
        <p:spPr>
          <a:xfrm flipV="1">
            <a:off x="3055402" y="22098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 flipV="1">
            <a:off x="4126992" y="40386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5187696" y="31242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4126992" y="12954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2363941" y="42672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1822704" y="5181600"/>
            <a:ext cx="1060704" cy="914400"/>
          </a:xfrm>
          <a:prstGeom prst="triangle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Isosceles Triangle 23"/>
          <p:cNvSpPr/>
          <p:nvPr/>
        </p:nvSpPr>
        <p:spPr>
          <a:xfrm flipV="1">
            <a:off x="1292352" y="5181600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292352" y="42672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 flipV="1">
            <a:off x="2353056" y="5181600"/>
            <a:ext cx="1060704" cy="91440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Isosceles Triangle 26"/>
          <p:cNvSpPr/>
          <p:nvPr/>
        </p:nvSpPr>
        <p:spPr>
          <a:xfrm flipV="1">
            <a:off x="1822704" y="4267200"/>
            <a:ext cx="1060704" cy="914400"/>
          </a:xfrm>
          <a:prstGeom prst="triangle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flipV="1">
            <a:off x="2894293" y="4267200"/>
            <a:ext cx="1060704" cy="914400"/>
          </a:xfrm>
          <a:prstGeom prst="triangl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>
            <a:off x="762000" y="5181600"/>
            <a:ext cx="1060704" cy="914400"/>
          </a:xfrm>
          <a:prstGeom prst="triangl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33400" y="1872335"/>
            <a:ext cx="2227609" cy="2133610"/>
            <a:chOff x="751113" y="2819404"/>
            <a:chExt cx="2227609" cy="2133610"/>
          </a:xfrm>
        </p:grpSpPr>
        <p:grpSp>
          <p:nvGrpSpPr>
            <p:cNvPr id="47" name="Group 46"/>
            <p:cNvGrpSpPr/>
            <p:nvPr/>
          </p:nvGrpSpPr>
          <p:grpSpPr>
            <a:xfrm>
              <a:off x="751113" y="2819404"/>
              <a:ext cx="1160806" cy="1066803"/>
              <a:chOff x="1600200" y="5181600"/>
              <a:chExt cx="1160806" cy="106680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5400000">
              <a:off x="1911918" y="2819405"/>
              <a:ext cx="1066804" cy="1066803"/>
              <a:chOff x="1600200" y="5181600"/>
              <a:chExt cx="1160806" cy="106680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 rot="5400000">
              <a:off x="805413" y="3846509"/>
              <a:ext cx="1066804" cy="1146206"/>
              <a:chOff x="1600200" y="5181600"/>
              <a:chExt cx="1160806" cy="106680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900285" y="3886204"/>
              <a:ext cx="1078437" cy="1066803"/>
              <a:chOff x="1600200" y="5181600"/>
              <a:chExt cx="1160806" cy="1066803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600200" y="5181600"/>
                <a:ext cx="580403" cy="1066803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180603" y="5181600"/>
                <a:ext cx="580403" cy="1066803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6705600" y="2177138"/>
            <a:ext cx="1808770" cy="1828800"/>
            <a:chOff x="6881078" y="957935"/>
            <a:chExt cx="1808770" cy="1828800"/>
          </a:xfrm>
        </p:grpSpPr>
        <p:sp>
          <p:nvSpPr>
            <p:cNvPr id="83" name="Rectangle 82"/>
            <p:cNvSpPr/>
            <p:nvPr/>
          </p:nvSpPr>
          <p:spPr>
            <a:xfrm>
              <a:off x="6881078" y="968821"/>
              <a:ext cx="914400" cy="914400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775448" y="957935"/>
              <a:ext cx="914400" cy="9144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775448" y="1872335"/>
              <a:ext cx="914400" cy="9144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881078" y="1872335"/>
              <a:ext cx="914400" cy="9144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533400" y="525959"/>
            <a:ext cx="8109913" cy="769441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জ্যামিতিক প্যাটার্ন</a:t>
            </a:r>
            <a:endParaRPr lang="en-US" sz="4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5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1" grpId="0" animBg="1"/>
      <p:bldP spid="45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382480" y="2579908"/>
            <a:ext cx="95250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936162" y="3042554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" y="1752600"/>
            <a:ext cx="106919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749552" y="838200"/>
            <a:ext cx="522516" cy="9252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32480" y="838200"/>
            <a:ext cx="517072" cy="9144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1382480" y="3494308"/>
            <a:ext cx="92528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>
            <a:off x="1845123" y="3042552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76497" y="2569020"/>
            <a:ext cx="95250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030179" y="3031666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476497" y="3483420"/>
            <a:ext cx="92528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>
            <a:off x="2939140" y="3031664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19497" y="2558133"/>
            <a:ext cx="95250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173179" y="3020779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>
            <a:off x="3619497" y="3472533"/>
            <a:ext cx="92528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>
            <a:off x="4082140" y="3020777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762497" y="2579908"/>
            <a:ext cx="95250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316179" y="3042554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>
            <a:off x="4762497" y="3494308"/>
            <a:ext cx="92528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>
            <a:off x="5225140" y="3042552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981697" y="2579910"/>
            <a:ext cx="95250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5535379" y="3042556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5981697" y="3494310"/>
            <a:ext cx="92528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>
            <a:off x="6444340" y="3042554"/>
            <a:ext cx="925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41446" y="1752600"/>
            <a:ext cx="106919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2971798" y="838200"/>
            <a:ext cx="522516" cy="9252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454726" y="838200"/>
            <a:ext cx="517072" cy="9144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655207" y="1752600"/>
            <a:ext cx="106919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185559" y="838200"/>
            <a:ext cx="522516" cy="9252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3668487" y="838200"/>
            <a:ext cx="517072" cy="9144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879848" y="1741714"/>
            <a:ext cx="106919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5410200" y="827314"/>
            <a:ext cx="522516" cy="9252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4893128" y="827314"/>
            <a:ext cx="517072" cy="9144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099048" y="1741714"/>
            <a:ext cx="106919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6629400" y="827314"/>
            <a:ext cx="522516" cy="9252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6112328" y="827314"/>
            <a:ext cx="517072" cy="9144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960623" y="4582884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0280" y="4582884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59728" y="5260569"/>
            <a:ext cx="620484" cy="247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838200" y="4365171"/>
            <a:ext cx="575089" cy="2272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846366" y="5260569"/>
            <a:ext cx="513362" cy="247602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413289" y="4365171"/>
            <a:ext cx="566923" cy="227215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274207" y="4582884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163864" y="4582884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673312" y="5260569"/>
            <a:ext cx="620484" cy="247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2151784" y="4365171"/>
            <a:ext cx="575089" cy="2272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159950" y="5260569"/>
            <a:ext cx="566923" cy="247602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726873" y="4365171"/>
            <a:ext cx="566923" cy="227215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66053" y="4582884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555710" y="4582884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4065158" y="5260569"/>
            <a:ext cx="620484" cy="247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543630" y="4365171"/>
            <a:ext cx="575089" cy="2272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551796" y="5260569"/>
            <a:ext cx="513362" cy="247602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118719" y="4365171"/>
            <a:ext cx="566923" cy="227215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966357" y="4561113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856014" y="4561113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5365462" y="5238798"/>
            <a:ext cx="620484" cy="247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4843934" y="4343400"/>
            <a:ext cx="575089" cy="2272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852100" y="5238798"/>
            <a:ext cx="513362" cy="247602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419023" y="4343400"/>
            <a:ext cx="566923" cy="227215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239000" y="4561113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128657" y="4561113"/>
            <a:ext cx="0" cy="677684"/>
          </a:xfrm>
          <a:prstGeom prst="line">
            <a:avLst/>
          </a:prstGeom>
          <a:ln w="57150">
            <a:solidFill>
              <a:srgbClr val="1646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6638105" y="5238798"/>
            <a:ext cx="620484" cy="247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6116577" y="4343400"/>
            <a:ext cx="575089" cy="2272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6124743" y="5238798"/>
            <a:ext cx="513362" cy="247602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6691666" y="4343400"/>
            <a:ext cx="566923" cy="227215"/>
          </a:xfrm>
          <a:prstGeom prst="line">
            <a:avLst/>
          </a:prstGeom>
          <a:ln w="57150">
            <a:solidFill>
              <a:srgbClr val="3D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2476497" y="1910444"/>
            <a:ext cx="1039588" cy="446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2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734007" y="1910444"/>
            <a:ext cx="1039588" cy="446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958435" y="1910444"/>
            <a:ext cx="1039588" cy="446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113853" y="1910444"/>
            <a:ext cx="1039588" cy="446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5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7418612" y="1910444"/>
            <a:ext cx="1039588" cy="446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359728" y="3657600"/>
            <a:ext cx="955878" cy="446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1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484988" y="3657600"/>
            <a:ext cx="944012" cy="446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2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581401" y="3657600"/>
            <a:ext cx="990600" cy="446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778823" y="3657600"/>
            <a:ext cx="936177" cy="446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998024" y="3657600"/>
            <a:ext cx="977104" cy="446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5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418612" y="3657600"/>
            <a:ext cx="1039588" cy="446312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38200" y="5780314"/>
            <a:ext cx="1122423" cy="446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6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1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63863" y="5791200"/>
            <a:ext cx="1110343" cy="446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6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2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3551795" y="5791200"/>
            <a:ext cx="1114257" cy="446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6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4845668" y="5780314"/>
            <a:ext cx="1152356" cy="446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6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4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6128657" y="5791200"/>
            <a:ext cx="1157150" cy="446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6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5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7453248" y="5791200"/>
            <a:ext cx="1039588" cy="446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6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176956" y="1911927"/>
            <a:ext cx="1039588" cy="446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3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  <a:sym typeface="Symbol"/>
              </a:rPr>
              <a:t>1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3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000"/>
                            </p:stCondLst>
                            <p:childTnLst>
                              <p:par>
                                <p:cTn id="2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000"/>
                            </p:stCondLst>
                            <p:childTnLst>
                              <p:par>
                                <p:cTn id="3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6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000"/>
                            </p:stCondLst>
                            <p:childTnLst>
                              <p:par>
                                <p:cTn id="3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6000"/>
                            </p:stCondLst>
                            <p:childTnLst>
                              <p:par>
                                <p:cTn id="3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100943"/>
            <a:ext cx="914400" cy="914400"/>
          </a:xfrm>
          <a:prstGeom prst="rect">
            <a:avLst/>
          </a:prstGeom>
          <a:solidFill>
            <a:srgbClr val="FBC965"/>
          </a:solidFill>
          <a:ln>
            <a:solidFill>
              <a:srgbClr val="3D1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2100943"/>
            <a:ext cx="914400" cy="914400"/>
          </a:xfrm>
          <a:prstGeom prst="rect">
            <a:avLst/>
          </a:prstGeom>
          <a:solidFill>
            <a:srgbClr val="FBC965"/>
          </a:solidFill>
          <a:ln>
            <a:solidFill>
              <a:srgbClr val="3D1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2100943"/>
            <a:ext cx="914400" cy="914400"/>
          </a:xfrm>
          <a:prstGeom prst="rect">
            <a:avLst/>
          </a:prstGeom>
          <a:solidFill>
            <a:srgbClr val="FBC965"/>
          </a:solidFill>
          <a:ln>
            <a:solidFill>
              <a:srgbClr val="3D1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0" y="2100943"/>
            <a:ext cx="914400" cy="914400"/>
          </a:xfrm>
          <a:prstGeom prst="rect">
            <a:avLst/>
          </a:prstGeom>
          <a:solidFill>
            <a:srgbClr val="FBC965"/>
          </a:solidFill>
          <a:ln>
            <a:solidFill>
              <a:srgbClr val="3D1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2111829"/>
            <a:ext cx="914400" cy="914400"/>
          </a:xfrm>
          <a:prstGeom prst="rect">
            <a:avLst/>
          </a:prstGeom>
          <a:solidFill>
            <a:srgbClr val="FBC965"/>
          </a:solidFill>
          <a:ln>
            <a:solidFill>
              <a:srgbClr val="3D1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7927" y="2111829"/>
            <a:ext cx="914400" cy="914400"/>
          </a:xfrm>
          <a:prstGeom prst="rect">
            <a:avLst/>
          </a:prstGeom>
          <a:solidFill>
            <a:srgbClr val="FBC965"/>
          </a:solidFill>
          <a:ln>
            <a:solidFill>
              <a:srgbClr val="3D1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795720" y="646839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 flipV="1">
            <a:off x="1326072" y="646841"/>
            <a:ext cx="1060704" cy="914400"/>
          </a:xfrm>
          <a:prstGeom prst="triangl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1840803" y="642255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flipV="1">
            <a:off x="2371155" y="646836"/>
            <a:ext cx="1060704" cy="914400"/>
          </a:xfrm>
          <a:prstGeom prst="triangl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2894294" y="646836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 flipV="1">
            <a:off x="3432048" y="646836"/>
            <a:ext cx="1060704" cy="914400"/>
          </a:xfrm>
          <a:prstGeom prst="triangl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969532" y="646841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flipV="1">
            <a:off x="4501869" y="646841"/>
            <a:ext cx="1060704" cy="914400"/>
          </a:xfrm>
          <a:prstGeom prst="triangl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5032221" y="646841"/>
            <a:ext cx="1060704" cy="914400"/>
          </a:xfrm>
          <a:prstGeom prst="triangl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 flipV="1">
            <a:off x="5562573" y="646841"/>
            <a:ext cx="1060704" cy="914400"/>
          </a:xfrm>
          <a:prstGeom prst="triangl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1963324" y="3499540"/>
            <a:ext cx="1590184" cy="1072460"/>
          </a:xfrm>
          <a:prstGeom prst="chevron">
            <a:avLst/>
          </a:prstGeom>
          <a:solidFill>
            <a:srgbClr val="CCFF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3005930" y="3488653"/>
            <a:ext cx="1590184" cy="1072460"/>
          </a:xfrm>
          <a:prstGeom prst="chevron">
            <a:avLst/>
          </a:prstGeom>
          <a:solidFill>
            <a:srgbClr val="CCFF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5105400" y="3477767"/>
            <a:ext cx="1590184" cy="1072460"/>
          </a:xfrm>
          <a:prstGeom prst="chevron">
            <a:avLst/>
          </a:prstGeom>
          <a:solidFill>
            <a:srgbClr val="CCFF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907216" y="3499540"/>
            <a:ext cx="1590184" cy="1072460"/>
          </a:xfrm>
          <a:prstGeom prst="chevron">
            <a:avLst/>
          </a:prstGeom>
          <a:solidFill>
            <a:srgbClr val="CCFF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4057127" y="3477767"/>
            <a:ext cx="1590184" cy="1072460"/>
          </a:xfrm>
          <a:prstGeom prst="chevron">
            <a:avLst/>
          </a:prstGeom>
          <a:solidFill>
            <a:srgbClr val="CCFF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Hexagon 26"/>
          <p:cNvSpPr/>
          <p:nvPr/>
        </p:nvSpPr>
        <p:spPr>
          <a:xfrm rot="5400000">
            <a:off x="762000" y="4859165"/>
            <a:ext cx="1060704" cy="1095974"/>
          </a:xfrm>
          <a:prstGeom prst="hexagon">
            <a:avLst/>
          </a:prstGeom>
          <a:solidFill>
            <a:srgbClr val="FFE575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Hexagon 27"/>
          <p:cNvSpPr/>
          <p:nvPr/>
        </p:nvSpPr>
        <p:spPr>
          <a:xfrm rot="5400000">
            <a:off x="1857974" y="4859165"/>
            <a:ext cx="1060704" cy="1095974"/>
          </a:xfrm>
          <a:prstGeom prst="hexagon">
            <a:avLst/>
          </a:prstGeom>
          <a:solidFill>
            <a:srgbClr val="FFE575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Hexagon 28"/>
          <p:cNvSpPr/>
          <p:nvPr/>
        </p:nvSpPr>
        <p:spPr>
          <a:xfrm rot="5400000">
            <a:off x="2944586" y="4891822"/>
            <a:ext cx="1060704" cy="1095974"/>
          </a:xfrm>
          <a:prstGeom prst="hexagon">
            <a:avLst/>
          </a:prstGeom>
          <a:solidFill>
            <a:srgbClr val="FFE575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Hexagon 29"/>
          <p:cNvSpPr/>
          <p:nvPr/>
        </p:nvSpPr>
        <p:spPr>
          <a:xfrm rot="5400000">
            <a:off x="4040560" y="4891822"/>
            <a:ext cx="1060704" cy="1095974"/>
          </a:xfrm>
          <a:prstGeom prst="hexagon">
            <a:avLst/>
          </a:prstGeom>
          <a:solidFill>
            <a:srgbClr val="FFE575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Hexagon 30"/>
          <p:cNvSpPr/>
          <p:nvPr/>
        </p:nvSpPr>
        <p:spPr>
          <a:xfrm rot="5400000">
            <a:off x="5136534" y="4880936"/>
            <a:ext cx="1060704" cy="1095974"/>
          </a:xfrm>
          <a:prstGeom prst="hexagon">
            <a:avLst/>
          </a:prstGeom>
          <a:solidFill>
            <a:srgbClr val="FFE575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9412" y="93922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3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34191" y="5987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5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75429" y="939224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7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14597" y="646836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9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45921" y="939223"/>
            <a:ext cx="54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11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1000" y="965579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15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34900" y="646839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17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57800" y="960997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19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75520" y="646838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21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52438" y="2265755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SutonnyMJ" pitchFamily="2" charset="0"/>
                <a:cs typeface="SutonnyMJ" pitchFamily="2" charset="0"/>
              </a:rPr>
              <a:t>7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80138" y="2254870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10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77706" y="2276641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13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96114" y="2265755"/>
            <a:ext cx="56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16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41908" y="2276641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SutonnyMJ" pitchFamily="2" charset="0"/>
                <a:cs typeface="SutonnyMJ" pitchFamily="2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36884" y="598715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13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82553" y="2265754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19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15546" y="3710724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10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74616" y="3721611"/>
            <a:ext cx="567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14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08726" y="3710724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18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38586" y="3710723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22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03375" y="3710725"/>
            <a:ext cx="383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utonnyMJ" pitchFamily="2" charset="0"/>
                <a:cs typeface="SutonnyMJ" pitchFamily="2" charset="0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130937" y="5114764"/>
            <a:ext cx="54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11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72098" y="5147421"/>
            <a:ext cx="56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16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315072" y="5147421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21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11046" y="5114764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26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36512" y="5100830"/>
            <a:ext cx="383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6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7315200" y="726289"/>
            <a:ext cx="1219200" cy="914400"/>
          </a:xfrm>
          <a:prstGeom prst="roundRect">
            <a:avLst>
              <a:gd name="adj" fmla="val 261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7336971" y="2090057"/>
            <a:ext cx="1219200" cy="914400"/>
          </a:xfrm>
          <a:prstGeom prst="roundRect">
            <a:avLst>
              <a:gd name="adj" fmla="val 261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336971" y="3556798"/>
            <a:ext cx="1219200" cy="914400"/>
          </a:xfrm>
          <a:prstGeom prst="roundRect">
            <a:avLst>
              <a:gd name="adj" fmla="val 261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7336971" y="4949952"/>
            <a:ext cx="1219200" cy="914400"/>
          </a:xfrm>
          <a:prstGeom prst="roundRect">
            <a:avLst>
              <a:gd name="adj" fmla="val 261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315200" y="726290"/>
            <a:ext cx="1219200" cy="914400"/>
          </a:xfrm>
          <a:prstGeom prst="roundRect">
            <a:avLst>
              <a:gd name="adj" fmla="val 21430"/>
            </a:avLst>
          </a:prstGeom>
          <a:solidFill>
            <a:srgbClr val="FFE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7239000" y="2090057"/>
            <a:ext cx="1317171" cy="914400"/>
          </a:xfrm>
          <a:prstGeom prst="roundRect">
            <a:avLst>
              <a:gd name="adj" fmla="val 26191"/>
            </a:avLst>
          </a:prstGeom>
          <a:solidFill>
            <a:srgbClr val="FFE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7239000" y="3556798"/>
            <a:ext cx="1317171" cy="914400"/>
          </a:xfrm>
          <a:prstGeom prst="roundRect">
            <a:avLst>
              <a:gd name="adj" fmla="val 26191"/>
            </a:avLst>
          </a:prstGeom>
          <a:solidFill>
            <a:srgbClr val="FFE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2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7239000" y="4949952"/>
            <a:ext cx="1317171" cy="914400"/>
          </a:xfrm>
          <a:prstGeom prst="roundRect">
            <a:avLst>
              <a:gd name="adj" fmla="val 26191"/>
            </a:avLst>
          </a:prstGeom>
          <a:solidFill>
            <a:srgbClr val="FFE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5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ক+</a:t>
            </a: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62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000"/>
                            </p:stCondLst>
                            <p:childTnLst>
                              <p:par>
                                <p:cTn id="1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0"/>
                            </p:stCondLst>
                            <p:childTnLst>
                              <p:par>
                                <p:cTn id="2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000"/>
                            </p:stCondLst>
                            <p:childTnLst>
                              <p:par>
                                <p:cTn id="2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0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000"/>
                            </p:stCondLst>
                            <p:childTnLst>
                              <p:par>
                                <p:cTn id="3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"/>
                            </p:stCondLst>
                            <p:childTnLst>
                              <p:par>
                                <p:cTn id="3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59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86" grpId="0" animBg="1"/>
      <p:bldP spid="87" grpId="0" animBg="1"/>
      <p:bldP spid="88" grpId="0" animBg="1"/>
      <p:bldP spid="8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895600"/>
            <a:ext cx="914400" cy="914400"/>
          </a:xfrm>
          <a:prstGeom prst="rect">
            <a:avLst/>
          </a:prstGeom>
          <a:solidFill>
            <a:srgbClr val="CDFF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768829" y="2895600"/>
            <a:ext cx="1828800" cy="914400"/>
            <a:chOff x="2590800" y="2819400"/>
            <a:chExt cx="1828800" cy="914400"/>
          </a:xfrm>
        </p:grpSpPr>
        <p:sp>
          <p:nvSpPr>
            <p:cNvPr id="3" name="Rectangle 2"/>
            <p:cNvSpPr/>
            <p:nvPr/>
          </p:nvSpPr>
          <p:spPr>
            <a:xfrm>
              <a:off x="2590800" y="2819400"/>
              <a:ext cx="914400" cy="914400"/>
            </a:xfrm>
            <a:prstGeom prst="rect">
              <a:avLst/>
            </a:prstGeom>
            <a:solidFill>
              <a:srgbClr val="99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505200" y="2819400"/>
              <a:ext cx="914400" cy="914400"/>
            </a:xfrm>
            <a:prstGeom prst="rect">
              <a:avLst/>
            </a:prstGeom>
            <a:solidFill>
              <a:srgbClr val="99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27789" y="2895600"/>
            <a:ext cx="2754086" cy="914400"/>
            <a:chOff x="4876800" y="2808514"/>
            <a:chExt cx="2754086" cy="914400"/>
          </a:xfrm>
        </p:grpSpPr>
        <p:sp>
          <p:nvSpPr>
            <p:cNvPr id="5" name="Rectangle 4"/>
            <p:cNvSpPr/>
            <p:nvPr/>
          </p:nvSpPr>
          <p:spPr>
            <a:xfrm>
              <a:off x="4876800" y="2808514"/>
              <a:ext cx="914400" cy="9144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791200" y="2808514"/>
              <a:ext cx="914400" cy="9144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16486" y="2808514"/>
              <a:ext cx="914400" cy="9144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4800" y="1053405"/>
            <a:ext cx="8534399" cy="138499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নিচের জ্যামিতিক চিত্রগুলো সমান দৈর্ঘ্যের কাঠি দিয়ে তৈরি করা হয়েছে।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0"/>
            <a:ext cx="2895600" cy="707886"/>
          </a:xfrm>
          <a:prstGeom prst="rect">
            <a:avLst/>
          </a:prstGeom>
          <a:solidFill>
            <a:srgbClr val="FF99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306431"/>
            <a:ext cx="8534400" cy="236988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1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প্রদত্ত প্যাটার্নে কাঠির সংখ্যার তালিকা তৈরি কর।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SutonnyMJ" pitchFamily="2" charset="0"/>
                <a:cs typeface="SutonnyMJ" pitchFamily="2" charset="0"/>
              </a:rPr>
              <a:t>2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তালিকার পরবর্তী সংখ্যাটি নির্ণয়ের বীজগণিতীয় রাশিটি লেখ।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9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2222</TotalTime>
  <Words>748</Words>
  <Application>Microsoft Office PowerPoint</Application>
  <PresentationFormat>On-screen Show (4:3)</PresentationFormat>
  <Paragraphs>168</Paragraphs>
  <Slides>16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Aspect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Mostafizur</cp:lastModifiedBy>
  <cp:revision>270</cp:revision>
  <dcterms:created xsi:type="dcterms:W3CDTF">2006-08-16T00:00:00Z</dcterms:created>
  <dcterms:modified xsi:type="dcterms:W3CDTF">2017-02-14T15:37:12Z</dcterms:modified>
</cp:coreProperties>
</file>